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3" r:id="rId5"/>
    <p:sldMasterId id="2147483758" r:id="rId6"/>
  </p:sldMasterIdLst>
  <p:notesMasterIdLst>
    <p:notesMasterId r:id="rId36"/>
  </p:notesMasterIdLst>
  <p:handoutMasterIdLst>
    <p:handoutMasterId r:id="rId37"/>
  </p:handoutMasterIdLst>
  <p:sldIdLst>
    <p:sldId id="269" r:id="rId7"/>
    <p:sldId id="277" r:id="rId8"/>
    <p:sldId id="279" r:id="rId9"/>
    <p:sldId id="278" r:id="rId10"/>
    <p:sldId id="268" r:id="rId11"/>
    <p:sldId id="293" r:id="rId12"/>
    <p:sldId id="291" r:id="rId13"/>
    <p:sldId id="270" r:id="rId14"/>
    <p:sldId id="292" r:id="rId15"/>
    <p:sldId id="271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82" r:id="rId26"/>
    <p:sldId id="283" r:id="rId27"/>
    <p:sldId id="284" r:id="rId28"/>
    <p:sldId id="285" r:id="rId29"/>
    <p:sldId id="305" r:id="rId30"/>
    <p:sldId id="294" r:id="rId31"/>
    <p:sldId id="287" r:id="rId32"/>
    <p:sldId id="289" r:id="rId33"/>
    <p:sldId id="290" r:id="rId34"/>
    <p:sldId id="27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6ABC57C-9FCD-0B43-B240-95EE5E5DF924}">
          <p14:sldIdLst>
            <p14:sldId id="269"/>
            <p14:sldId id="277"/>
            <p14:sldId id="279"/>
            <p14:sldId id="278"/>
            <p14:sldId id="268"/>
            <p14:sldId id="293"/>
            <p14:sldId id="291"/>
            <p14:sldId id="270"/>
            <p14:sldId id="292"/>
            <p14:sldId id="271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82"/>
            <p14:sldId id="283"/>
            <p14:sldId id="284"/>
            <p14:sldId id="285"/>
            <p14:sldId id="305"/>
            <p14:sldId id="294"/>
            <p14:sldId id="287"/>
            <p14:sldId id="289"/>
            <p14:sldId id="290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orient="horz" pos="142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1480" userDrawn="1">
          <p15:clr>
            <a:srgbClr val="A4A3A4"/>
          </p15:clr>
        </p15:guide>
        <p15:guide id="5" orient="horz" pos="1593" userDrawn="1">
          <p15:clr>
            <a:srgbClr val="A4A3A4"/>
          </p15:clr>
        </p15:guide>
        <p15:guide id="6" orient="horz" pos="3022" userDrawn="1">
          <p15:clr>
            <a:srgbClr val="A4A3A4"/>
          </p15:clr>
        </p15:guide>
        <p15:guide id="7" orient="horz" pos="3612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436" userDrawn="1">
          <p15:clr>
            <a:srgbClr val="A4A3A4"/>
          </p15:clr>
        </p15:guide>
        <p15:guide id="10" pos="4747" userDrawn="1">
          <p15:clr>
            <a:srgbClr val="A4A3A4"/>
          </p15:clr>
        </p15:guide>
        <p15:guide id="11" pos="211" userDrawn="1">
          <p15:clr>
            <a:srgbClr val="A4A3A4"/>
          </p15:clr>
        </p15:guide>
        <p15:guide id="12" pos="937" userDrawn="1">
          <p15:clr>
            <a:srgbClr val="A4A3A4"/>
          </p15:clr>
        </p15:guide>
        <p15:guide id="13" pos="2479" userDrawn="1">
          <p15:clr>
            <a:srgbClr val="A4A3A4"/>
          </p15:clr>
        </p15:guide>
        <p15:guide id="14" pos="1753" userDrawn="1">
          <p15:clr>
            <a:srgbClr val="A4A3A4"/>
          </p15:clr>
        </p15:guide>
        <p15:guide id="15" pos="3235" userDrawn="1">
          <p15:clr>
            <a:srgbClr val="A4A3A4"/>
          </p15:clr>
        </p15:guide>
        <p15:guide id="16" pos="3991" userDrawn="1">
          <p15:clr>
            <a:srgbClr val="A4A3A4"/>
          </p15:clr>
        </p15:guide>
        <p15:guide id="17" pos="5533" userDrawn="1">
          <p15:clr>
            <a:srgbClr val="A4A3A4"/>
          </p15:clr>
        </p15:guide>
        <p15:guide id="18" pos="6289" userDrawn="1">
          <p15:clr>
            <a:srgbClr val="A4A3A4"/>
          </p15:clr>
        </p15:guide>
        <p15:guide id="19" pos="7015" userDrawn="1">
          <p15:clr>
            <a:srgbClr val="A4A3A4"/>
          </p15:clr>
        </p15:guide>
        <p15:guide id="20" pos="7469" userDrawn="1">
          <p15:clr>
            <a:srgbClr val="A4A3A4"/>
          </p15:clr>
        </p15:guide>
        <p15:guide id="21" pos="3999">
          <p15:clr>
            <a:srgbClr val="A4A3A4"/>
          </p15:clr>
        </p15:guide>
        <p15:guide id="22" orient="horz" pos="4001">
          <p15:clr>
            <a:srgbClr val="A4A3A4"/>
          </p15:clr>
        </p15:guide>
        <p15:guide id="23" orient="horz" pos="1247">
          <p15:clr>
            <a:srgbClr val="A4A3A4"/>
          </p15:clr>
        </p15:guide>
        <p15:guide id="24" orient="horz" pos="318">
          <p15:clr>
            <a:srgbClr val="A4A3A4"/>
          </p15:clr>
        </p15:guide>
        <p15:guide id="25" orient="horz" pos="635">
          <p15:clr>
            <a:srgbClr val="A4A3A4"/>
          </p15:clr>
        </p15:guide>
        <p15:guide id="26" pos="7361">
          <p15:clr>
            <a:srgbClr val="A4A3A4"/>
          </p15:clr>
        </p15:guide>
        <p15:guide id="27" pos="6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2050"/>
    <a:srgbClr val="4E4E4E"/>
    <a:srgbClr val="6A1980"/>
    <a:srgbClr val="00D8CC"/>
    <a:srgbClr val="7FBA00"/>
    <a:srgbClr val="EA3C00"/>
    <a:srgbClr val="67217A"/>
    <a:srgbClr val="2687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0" autoAdjust="0"/>
    <p:restoredTop sz="94677" autoAdjust="0"/>
  </p:normalViewPr>
  <p:slideViewPr>
    <p:cSldViewPr snapToGrid="0" showGuides="1">
      <p:cViewPr>
        <p:scale>
          <a:sx n="75" d="100"/>
          <a:sy n="75" d="100"/>
        </p:scale>
        <p:origin x="1003" y="922"/>
      </p:cViewPr>
      <p:guideLst>
        <p:guide orient="horz" pos="2432"/>
        <p:guide orient="horz" pos="142"/>
        <p:guide orient="horz" pos="799"/>
        <p:guide orient="horz" pos="1480"/>
        <p:guide orient="horz" pos="1593"/>
        <p:guide orient="horz" pos="3022"/>
        <p:guide orient="horz" pos="3612"/>
        <p:guide orient="horz" pos="4178"/>
        <p:guide orient="horz" pos="436"/>
        <p:guide pos="4747"/>
        <p:guide pos="211"/>
        <p:guide pos="937"/>
        <p:guide pos="2479"/>
        <p:guide pos="1753"/>
        <p:guide pos="3235"/>
        <p:guide pos="3991"/>
        <p:guide pos="5533"/>
        <p:guide pos="6289"/>
        <p:guide pos="7015"/>
        <p:guide pos="7469"/>
        <p:guide pos="3999"/>
        <p:guide orient="horz" pos="4001"/>
        <p:guide orient="horz" pos="1247"/>
        <p:guide orient="horz" pos="318"/>
        <p:guide orient="horz" pos="635"/>
        <p:guide pos="7361"/>
        <p:guide pos="6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6832" y="-11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56D5B-5A6E-417D-B0A4-E11B484B6842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4C5B7-A6D0-4180-905F-3B69CBC84A6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pPr algn="l"/>
          <a:r>
            <a:rPr lang="en-US" sz="2600" dirty="0" smtClean="0"/>
            <a:t>Software as a Service</a:t>
          </a:r>
        </a:p>
        <a:p>
          <a:pPr algn="l"/>
          <a:endParaRPr lang="de-DE" sz="2600" dirty="0" smtClean="0"/>
        </a:p>
        <a:p>
          <a:pPr algn="l"/>
          <a:endParaRPr lang="de-DE" sz="2600" dirty="0" smtClean="0"/>
        </a:p>
        <a:p>
          <a:pPr algn="l"/>
          <a:endParaRPr lang="de-DE" sz="2600" dirty="0" smtClean="0"/>
        </a:p>
        <a:p>
          <a:pPr algn="l"/>
          <a:endParaRPr lang="en-US" sz="2600" dirty="0"/>
        </a:p>
      </dgm:t>
    </dgm:pt>
    <dgm:pt modelId="{A55960C3-86D5-4948-86CA-91E4BD6F9AB3}" type="parTrans" cxnId="{BFE4FF58-DED0-4E8E-8D42-85C670DA6381}">
      <dgm:prSet/>
      <dgm:spPr/>
      <dgm:t>
        <a:bodyPr/>
        <a:lstStyle/>
        <a:p>
          <a:endParaRPr lang="en-US"/>
        </a:p>
      </dgm:t>
    </dgm:pt>
    <dgm:pt modelId="{35D72415-37DA-4A0A-A0C7-4E9A3A189747}" type="sibTrans" cxnId="{BFE4FF58-DED0-4E8E-8D42-85C670DA6381}">
      <dgm:prSet/>
      <dgm:spPr/>
      <dgm:t>
        <a:bodyPr/>
        <a:lstStyle/>
        <a:p>
          <a:endParaRPr lang="en-US"/>
        </a:p>
      </dgm:t>
    </dgm:pt>
    <dgm:pt modelId="{60E5DC77-2A67-4542-90D2-19EE9623E30F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 smtClean="0"/>
            <a:t>Storage</a:t>
          </a:r>
          <a:endParaRPr lang="en-US" sz="1800" dirty="0"/>
        </a:p>
      </dgm:t>
    </dgm:pt>
    <dgm:pt modelId="{2672FACA-6F58-4F19-A094-557E3CF6B92E}" type="parTrans" cxnId="{3FC23CFB-2129-46C0-A4DB-B629F1A58CC6}">
      <dgm:prSet/>
      <dgm:spPr/>
      <dgm:t>
        <a:bodyPr/>
        <a:lstStyle/>
        <a:p>
          <a:endParaRPr lang="en-US"/>
        </a:p>
      </dgm:t>
    </dgm:pt>
    <dgm:pt modelId="{FB14C3E2-35F0-43C2-AA9D-85A864FC76BF}" type="sibTrans" cxnId="{3FC23CFB-2129-46C0-A4DB-B629F1A58CC6}">
      <dgm:prSet/>
      <dgm:spPr/>
      <dgm:t>
        <a:bodyPr/>
        <a:lstStyle/>
        <a:p>
          <a:endParaRPr lang="en-US"/>
        </a:p>
      </dgm:t>
    </dgm:pt>
    <dgm:pt modelId="{D256B4E8-911C-49C0-A40B-C045678A925B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 smtClean="0"/>
            <a:t>Service Bus / </a:t>
          </a:r>
          <a:r>
            <a:rPr lang="en-US" sz="1800" dirty="0" err="1" smtClean="0"/>
            <a:t>EventHub</a:t>
          </a:r>
          <a:endParaRPr lang="en-US" sz="1800" dirty="0" smtClean="0"/>
        </a:p>
      </dgm:t>
    </dgm:pt>
    <dgm:pt modelId="{B0468AED-2648-4DCD-A40D-4BCDF28E67DB}" type="parTrans" cxnId="{F5D325FC-A4DE-4C9C-A2A0-CEB264C900B3}">
      <dgm:prSet/>
      <dgm:spPr/>
      <dgm:t>
        <a:bodyPr/>
        <a:lstStyle/>
        <a:p>
          <a:endParaRPr lang="en-US"/>
        </a:p>
      </dgm:t>
    </dgm:pt>
    <dgm:pt modelId="{EB7B837C-68CB-425B-8EB2-434FB4F40689}" type="sibTrans" cxnId="{F5D325FC-A4DE-4C9C-A2A0-CEB264C900B3}">
      <dgm:prSet/>
      <dgm:spPr/>
      <dgm:t>
        <a:bodyPr/>
        <a:lstStyle/>
        <a:p>
          <a:endParaRPr lang="en-US"/>
        </a:p>
      </dgm:t>
    </dgm:pt>
    <dgm:pt modelId="{7F74F4AB-5890-4BBF-A51C-2DE86C6ECC39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 smtClean="0"/>
            <a:t>Compute</a:t>
          </a:r>
        </a:p>
      </dgm:t>
    </dgm:pt>
    <dgm:pt modelId="{2301DECC-283E-4185-903D-D3FA5EDBEDEE}" type="parTrans" cxnId="{11711D22-85BC-4E30-A475-105C2995E04C}">
      <dgm:prSet/>
      <dgm:spPr/>
      <dgm:t>
        <a:bodyPr/>
        <a:lstStyle/>
        <a:p>
          <a:endParaRPr lang="en-US"/>
        </a:p>
      </dgm:t>
    </dgm:pt>
    <dgm:pt modelId="{8E2D988F-1647-420F-ABB2-7164D5FBD2E3}" type="sibTrans" cxnId="{11711D22-85BC-4E30-A475-105C2995E04C}">
      <dgm:prSet/>
      <dgm:spPr/>
      <dgm:t>
        <a:bodyPr/>
        <a:lstStyle/>
        <a:p>
          <a:endParaRPr lang="en-US"/>
        </a:p>
      </dgm:t>
    </dgm:pt>
    <dgm:pt modelId="{4EF9CB53-6D4B-40E4-B0B6-A16E2290160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600" dirty="0" smtClean="0"/>
            <a:t>Platform as a Service</a:t>
          </a:r>
          <a:endParaRPr lang="en-US" sz="2600" dirty="0"/>
        </a:p>
      </dgm:t>
    </dgm:pt>
    <dgm:pt modelId="{F3EEFC4A-4D64-41C2-8BC3-1D1AC48B794C}" type="sibTrans" cxnId="{C06D68DB-E525-4DC5-A3A7-BF30FE1E3040}">
      <dgm:prSet/>
      <dgm:spPr/>
      <dgm:t>
        <a:bodyPr/>
        <a:lstStyle/>
        <a:p>
          <a:endParaRPr lang="en-US"/>
        </a:p>
      </dgm:t>
    </dgm:pt>
    <dgm:pt modelId="{DD13DD78-251E-4AB3-B04B-D62BD5259BED}" type="parTrans" cxnId="{C06D68DB-E525-4DC5-A3A7-BF30FE1E3040}">
      <dgm:prSet/>
      <dgm:spPr/>
      <dgm:t>
        <a:bodyPr/>
        <a:lstStyle/>
        <a:p>
          <a:endParaRPr lang="en-US"/>
        </a:p>
      </dgm:t>
    </dgm:pt>
    <dgm:pt modelId="{991DDE41-4F2E-46FE-B30D-5073814F1DAE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 smtClean="0"/>
            <a:t>Analytics (NRT, HD-Insight)</a:t>
          </a:r>
        </a:p>
      </dgm:t>
    </dgm:pt>
    <dgm:pt modelId="{688B774E-86A3-4F95-A736-03436E7F8846}" type="parTrans" cxnId="{46E69A76-364A-46B1-A5A2-4B4D6759CDC2}">
      <dgm:prSet/>
      <dgm:spPr/>
      <dgm:t>
        <a:bodyPr/>
        <a:lstStyle/>
        <a:p>
          <a:endParaRPr lang="en-US"/>
        </a:p>
      </dgm:t>
    </dgm:pt>
    <dgm:pt modelId="{2CF2DB27-0B11-445A-8C47-2886EC8165F1}" type="sibTrans" cxnId="{46E69A76-364A-46B1-A5A2-4B4D6759CDC2}">
      <dgm:prSet/>
      <dgm:spPr/>
      <dgm:t>
        <a:bodyPr/>
        <a:lstStyle/>
        <a:p>
          <a:endParaRPr lang="en-US"/>
        </a:p>
      </dgm:t>
    </dgm:pt>
    <dgm:pt modelId="{CCBAA85C-30EB-4818-9DC3-7EC8899C8D60}">
      <dgm:prSet phldr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endParaRPr lang="en-US" sz="1300" dirty="0" smtClean="0"/>
        </a:p>
      </dgm:t>
    </dgm:pt>
    <dgm:pt modelId="{A8CBFDEB-F18D-447B-9E23-9C7F27BD61FD}" type="parTrans" cxnId="{14C10364-21A3-46EF-BCA8-0B0303249F4F}">
      <dgm:prSet/>
      <dgm:spPr/>
      <dgm:t>
        <a:bodyPr/>
        <a:lstStyle/>
        <a:p>
          <a:endParaRPr lang="en-US"/>
        </a:p>
      </dgm:t>
    </dgm:pt>
    <dgm:pt modelId="{9AD517C8-5D4A-4423-89F8-72A18A3E191F}" type="sibTrans" cxnId="{14C10364-21A3-46EF-BCA8-0B0303249F4F}">
      <dgm:prSet/>
      <dgm:spPr/>
      <dgm:t>
        <a:bodyPr/>
        <a:lstStyle/>
        <a:p>
          <a:endParaRPr lang="en-US"/>
        </a:p>
      </dgm:t>
    </dgm:pt>
    <dgm:pt modelId="{D73B99E7-CC60-4C85-9F37-D7102F30CE68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de-DE" sz="1800" dirty="0" smtClean="0"/>
            <a:t>…</a:t>
          </a:r>
          <a:endParaRPr lang="en-US" sz="1800" dirty="0" smtClean="0"/>
        </a:p>
      </dgm:t>
    </dgm:pt>
    <dgm:pt modelId="{C02E5589-302D-42FE-9D69-8EC85242209A}" type="parTrans" cxnId="{8EDB7DAB-75B1-4F07-A6ED-2C2F36B3682E}">
      <dgm:prSet/>
      <dgm:spPr/>
      <dgm:t>
        <a:bodyPr/>
        <a:lstStyle/>
        <a:p>
          <a:endParaRPr lang="en-US"/>
        </a:p>
      </dgm:t>
    </dgm:pt>
    <dgm:pt modelId="{488BD3A2-AFC1-4811-A395-F9ACB59255FF}" type="sibTrans" cxnId="{8EDB7DAB-75B1-4F07-A6ED-2C2F36B3682E}">
      <dgm:prSet/>
      <dgm:spPr/>
      <dgm:t>
        <a:bodyPr/>
        <a:lstStyle/>
        <a:p>
          <a:endParaRPr lang="en-US"/>
        </a:p>
      </dgm:t>
    </dgm:pt>
    <dgm:pt modelId="{94B1DB4C-9A14-445D-94C6-0E923B1785A4}" type="pres">
      <dgm:prSet presAssocID="{07E56D5B-5A6E-417D-B0A4-E11B484B684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7379BF-65E7-43C5-BAAE-E89F0166EF24}" type="pres">
      <dgm:prSet presAssocID="{3284C5B7-A6D0-4180-905F-3B69CBC84A68}" presName="comp" presStyleCnt="0"/>
      <dgm:spPr/>
    </dgm:pt>
    <dgm:pt modelId="{DB37C3AA-F567-4BBB-99A5-B4A39B1255F3}" type="pres">
      <dgm:prSet presAssocID="{3284C5B7-A6D0-4180-905F-3B69CBC84A68}" presName="rect2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DBFA9-7A23-4F0E-967E-503B814A0BE0}" type="pres">
      <dgm:prSet presAssocID="{3284C5B7-A6D0-4180-905F-3B69CBC84A68}" presName="rect1" presStyleLbl="lnNode1" presStyleIdx="0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35B14A8-2DDB-4F96-A660-929B7F00CCDD}" type="pres">
      <dgm:prSet presAssocID="{35D72415-37DA-4A0A-A0C7-4E9A3A189747}" presName="sibTrans" presStyleCnt="0"/>
      <dgm:spPr/>
    </dgm:pt>
    <dgm:pt modelId="{424A892B-9854-494E-AE17-56ABB3C114C3}" type="pres">
      <dgm:prSet presAssocID="{4EF9CB53-6D4B-40E4-B0B6-A16E22901608}" presName="comp" presStyleCnt="0"/>
      <dgm:spPr/>
    </dgm:pt>
    <dgm:pt modelId="{4B737065-8FEC-4DB5-B233-E636D75689CF}" type="pres">
      <dgm:prSet presAssocID="{4EF9CB53-6D4B-40E4-B0B6-A16E22901608}" presName="rect2" presStyleLbl="node1" presStyleIdx="1" presStyleCnt="2" custLinFactNeighborX="518" custLinFactNeighborY="11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2C791-19CD-4156-82DA-E11A9502EA38}" type="pres">
      <dgm:prSet presAssocID="{4EF9CB53-6D4B-40E4-B0B6-A16E22901608}" presName="rect1" presStyleLbl="lnNode1" presStyleIdx="1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</dgm:ptLst>
  <dgm:cxnLst>
    <dgm:cxn modelId="{8EDB7DAB-75B1-4F07-A6ED-2C2F36B3682E}" srcId="{4EF9CB53-6D4B-40E4-B0B6-A16E22901608}" destId="{D73B99E7-CC60-4C85-9F37-D7102F30CE68}" srcOrd="4" destOrd="0" parTransId="{C02E5589-302D-42FE-9D69-8EC85242209A}" sibTransId="{488BD3A2-AFC1-4811-A395-F9ACB59255FF}"/>
    <dgm:cxn modelId="{F5D325FC-A4DE-4C9C-A2A0-CEB264C900B3}" srcId="{4EF9CB53-6D4B-40E4-B0B6-A16E22901608}" destId="{D256B4E8-911C-49C0-A40B-C045678A925B}" srcOrd="1" destOrd="0" parTransId="{B0468AED-2648-4DCD-A40D-4BCDF28E67DB}" sibTransId="{EB7B837C-68CB-425B-8EB2-434FB4F40689}"/>
    <dgm:cxn modelId="{3FC23CFB-2129-46C0-A4DB-B629F1A58CC6}" srcId="{4EF9CB53-6D4B-40E4-B0B6-A16E22901608}" destId="{60E5DC77-2A67-4542-90D2-19EE9623E30F}" srcOrd="0" destOrd="0" parTransId="{2672FACA-6F58-4F19-A094-557E3CF6B92E}" sibTransId="{FB14C3E2-35F0-43C2-AA9D-85A864FC76BF}"/>
    <dgm:cxn modelId="{14C10364-21A3-46EF-BCA8-0B0303249F4F}" srcId="{4EF9CB53-6D4B-40E4-B0B6-A16E22901608}" destId="{CCBAA85C-30EB-4818-9DC3-7EC8899C8D60}" srcOrd="5" destOrd="0" parTransId="{A8CBFDEB-F18D-447B-9E23-9C7F27BD61FD}" sibTransId="{9AD517C8-5D4A-4423-89F8-72A18A3E191F}"/>
    <dgm:cxn modelId="{7E97A3E8-F587-4031-9160-072217400803}" type="presOf" srcId="{07E56D5B-5A6E-417D-B0A4-E11B484B6842}" destId="{94B1DB4C-9A14-445D-94C6-0E923B1785A4}" srcOrd="0" destOrd="0" presId="urn:microsoft.com/office/officeart/2008/layout/AlternatingPictureBlocks"/>
    <dgm:cxn modelId="{854C1A90-83FA-4A85-9088-325C807AABE1}" type="presOf" srcId="{991DDE41-4F2E-46FE-B30D-5073814F1DAE}" destId="{4B737065-8FEC-4DB5-B233-E636D75689CF}" srcOrd="0" destOrd="4" presId="urn:microsoft.com/office/officeart/2008/layout/AlternatingPictureBlocks"/>
    <dgm:cxn modelId="{C5A711BE-7CA6-48BB-A196-D138740C7FCD}" type="presOf" srcId="{7F74F4AB-5890-4BBF-A51C-2DE86C6ECC39}" destId="{4B737065-8FEC-4DB5-B233-E636D75689CF}" srcOrd="0" destOrd="3" presId="urn:microsoft.com/office/officeart/2008/layout/AlternatingPictureBlocks"/>
    <dgm:cxn modelId="{D8D08090-2004-4E20-A066-1C41FFBCF10E}" type="presOf" srcId="{60E5DC77-2A67-4542-90D2-19EE9623E30F}" destId="{4B737065-8FEC-4DB5-B233-E636D75689CF}" srcOrd="0" destOrd="1" presId="urn:microsoft.com/office/officeart/2008/layout/AlternatingPictureBlocks"/>
    <dgm:cxn modelId="{D6715044-5574-4267-9F50-A05A756452BD}" type="presOf" srcId="{4EF9CB53-6D4B-40E4-B0B6-A16E22901608}" destId="{4B737065-8FEC-4DB5-B233-E636D75689CF}" srcOrd="0" destOrd="0" presId="urn:microsoft.com/office/officeart/2008/layout/AlternatingPictureBlocks"/>
    <dgm:cxn modelId="{C06D68DB-E525-4DC5-A3A7-BF30FE1E3040}" srcId="{07E56D5B-5A6E-417D-B0A4-E11B484B6842}" destId="{4EF9CB53-6D4B-40E4-B0B6-A16E22901608}" srcOrd="1" destOrd="0" parTransId="{DD13DD78-251E-4AB3-B04B-D62BD5259BED}" sibTransId="{F3EEFC4A-4D64-41C2-8BC3-1D1AC48B794C}"/>
    <dgm:cxn modelId="{11711D22-85BC-4E30-A475-105C2995E04C}" srcId="{4EF9CB53-6D4B-40E4-B0B6-A16E22901608}" destId="{7F74F4AB-5890-4BBF-A51C-2DE86C6ECC39}" srcOrd="2" destOrd="0" parTransId="{2301DECC-283E-4185-903D-D3FA5EDBEDEE}" sibTransId="{8E2D988F-1647-420F-ABB2-7164D5FBD2E3}"/>
    <dgm:cxn modelId="{BFE4FF58-DED0-4E8E-8D42-85C670DA6381}" srcId="{07E56D5B-5A6E-417D-B0A4-E11B484B6842}" destId="{3284C5B7-A6D0-4180-905F-3B69CBC84A68}" srcOrd="0" destOrd="0" parTransId="{A55960C3-86D5-4948-86CA-91E4BD6F9AB3}" sibTransId="{35D72415-37DA-4A0A-A0C7-4E9A3A189747}"/>
    <dgm:cxn modelId="{34AC31FB-3DE3-467C-8A0F-119530F4CBE4}" type="presOf" srcId="{D256B4E8-911C-49C0-A40B-C045678A925B}" destId="{4B737065-8FEC-4DB5-B233-E636D75689CF}" srcOrd="0" destOrd="2" presId="urn:microsoft.com/office/officeart/2008/layout/AlternatingPictureBlocks"/>
    <dgm:cxn modelId="{856F9BEF-CB31-408A-9A5F-1BEEE40DC20B}" type="presOf" srcId="{D73B99E7-CC60-4C85-9F37-D7102F30CE68}" destId="{4B737065-8FEC-4DB5-B233-E636D75689CF}" srcOrd="0" destOrd="5" presId="urn:microsoft.com/office/officeart/2008/layout/AlternatingPictureBlocks"/>
    <dgm:cxn modelId="{F4575A69-8268-4ABB-B093-6D21D9BC5BF7}" type="presOf" srcId="{3284C5B7-A6D0-4180-905F-3B69CBC84A68}" destId="{DB37C3AA-F567-4BBB-99A5-B4A39B1255F3}" srcOrd="0" destOrd="0" presId="urn:microsoft.com/office/officeart/2008/layout/AlternatingPictureBlocks"/>
    <dgm:cxn modelId="{46E69A76-364A-46B1-A5A2-4B4D6759CDC2}" srcId="{4EF9CB53-6D4B-40E4-B0B6-A16E22901608}" destId="{991DDE41-4F2E-46FE-B30D-5073814F1DAE}" srcOrd="3" destOrd="0" parTransId="{688B774E-86A3-4F95-A736-03436E7F8846}" sibTransId="{2CF2DB27-0B11-445A-8C47-2886EC8165F1}"/>
    <dgm:cxn modelId="{93A6C17B-B1BA-4F66-A45B-7EF2C50499E9}" type="presOf" srcId="{CCBAA85C-30EB-4818-9DC3-7EC8899C8D60}" destId="{4B737065-8FEC-4DB5-B233-E636D75689CF}" srcOrd="0" destOrd="6" presId="urn:microsoft.com/office/officeart/2008/layout/AlternatingPictureBlocks"/>
    <dgm:cxn modelId="{584D3667-C1FB-4D6B-BF8F-933D7AE650C3}" type="presParOf" srcId="{94B1DB4C-9A14-445D-94C6-0E923B1785A4}" destId="{B77379BF-65E7-43C5-BAAE-E89F0166EF24}" srcOrd="0" destOrd="0" presId="urn:microsoft.com/office/officeart/2008/layout/AlternatingPictureBlocks"/>
    <dgm:cxn modelId="{3FC5828F-EC91-40C5-92E8-6E63BED01342}" type="presParOf" srcId="{B77379BF-65E7-43C5-BAAE-E89F0166EF24}" destId="{DB37C3AA-F567-4BBB-99A5-B4A39B1255F3}" srcOrd="0" destOrd="0" presId="urn:microsoft.com/office/officeart/2008/layout/AlternatingPictureBlocks"/>
    <dgm:cxn modelId="{1C513C59-9614-41A5-A2CE-CB35169551E7}" type="presParOf" srcId="{B77379BF-65E7-43C5-BAAE-E89F0166EF24}" destId="{464DBFA9-7A23-4F0E-967E-503B814A0BE0}" srcOrd="1" destOrd="0" presId="urn:microsoft.com/office/officeart/2008/layout/AlternatingPictureBlocks"/>
    <dgm:cxn modelId="{ABD1E96E-3E19-411F-AF73-81C3AE22B5D9}" type="presParOf" srcId="{94B1DB4C-9A14-445D-94C6-0E923B1785A4}" destId="{635B14A8-2DDB-4F96-A660-929B7F00CCDD}" srcOrd="1" destOrd="0" presId="urn:microsoft.com/office/officeart/2008/layout/AlternatingPictureBlocks"/>
    <dgm:cxn modelId="{F300B486-5CF3-4FFF-80D3-252F359A0174}" type="presParOf" srcId="{94B1DB4C-9A14-445D-94C6-0E923B1785A4}" destId="{424A892B-9854-494E-AE17-56ABB3C114C3}" srcOrd="2" destOrd="0" presId="urn:microsoft.com/office/officeart/2008/layout/AlternatingPictureBlocks"/>
    <dgm:cxn modelId="{F28EEEB8-6301-4169-A78A-167A581E1325}" type="presParOf" srcId="{424A892B-9854-494E-AE17-56ABB3C114C3}" destId="{4B737065-8FEC-4DB5-B233-E636D75689CF}" srcOrd="0" destOrd="0" presId="urn:microsoft.com/office/officeart/2008/layout/AlternatingPictureBlocks"/>
    <dgm:cxn modelId="{0F75491E-2714-479F-A674-0D021F3A6DF5}" type="presParOf" srcId="{424A892B-9854-494E-AE17-56ABB3C114C3}" destId="{6E82C791-19CD-4156-82DA-E11A9502EA38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7C3AA-F567-4BBB-99A5-B4A39B1255F3}">
      <dsp:nvSpPr>
        <dsp:cNvPr id="0" name=""/>
        <dsp:cNvSpPr/>
      </dsp:nvSpPr>
      <dsp:spPr>
        <a:xfrm>
          <a:off x="2683589" y="45706"/>
          <a:ext cx="5440441" cy="246062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Software as a Service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600" kern="1200" dirty="0" smtClean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600" kern="1200" dirty="0" smtClean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600" kern="1200" dirty="0" smtClean="0"/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2683589" y="45706"/>
        <a:ext cx="5440441" cy="2460624"/>
      </dsp:txXfrm>
    </dsp:sp>
    <dsp:sp modelId="{464DBFA9-7A23-4F0E-967E-503B814A0BE0}">
      <dsp:nvSpPr>
        <dsp:cNvPr id="0" name=""/>
        <dsp:cNvSpPr/>
      </dsp:nvSpPr>
      <dsp:spPr>
        <a:xfrm>
          <a:off x="3968" y="45706"/>
          <a:ext cx="2436018" cy="246062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4B737065-8FEC-4DB5-B233-E636D75689CF}">
      <dsp:nvSpPr>
        <dsp:cNvPr id="0" name=""/>
        <dsp:cNvSpPr/>
      </dsp:nvSpPr>
      <dsp:spPr>
        <a:xfrm>
          <a:off x="32150" y="2939967"/>
          <a:ext cx="5440441" cy="2460624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Platform as a Service</a:t>
          </a:r>
          <a:endParaRPr lang="en-US" sz="26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Storage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Service Bus / </a:t>
          </a:r>
          <a:r>
            <a:rPr lang="en-US" sz="1800" kern="1200" dirty="0" err="1" smtClean="0"/>
            <a:t>EventHub</a:t>
          </a:r>
          <a:endParaRPr lang="en-US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Compute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Analytics (NRT, HD-Insight)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800" kern="1200" dirty="0" smtClean="0"/>
            <a:t>…</a:t>
          </a:r>
          <a:endParaRPr lang="en-US" sz="1800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 smtClean="0"/>
        </a:p>
      </dsp:txBody>
      <dsp:txXfrm>
        <a:off x="32150" y="2939967"/>
        <a:ext cx="5440441" cy="2460624"/>
      </dsp:txXfrm>
    </dsp:sp>
    <dsp:sp modelId="{6E82C791-19CD-4156-82DA-E11A9502EA38}">
      <dsp:nvSpPr>
        <dsp:cNvPr id="0" name=""/>
        <dsp:cNvSpPr/>
      </dsp:nvSpPr>
      <dsp:spPr>
        <a:xfrm>
          <a:off x="5688012" y="2912335"/>
          <a:ext cx="2436018" cy="246062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AEDB5-317B-4C57-AE3F-E8D5D43BC4BD}" type="datetimeFigureOut">
              <a:rPr lang="de-DE" smtClean="0"/>
              <a:t>12.11.2014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B1CF9-37D8-4B8A-BC08-A40A4A9E61A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140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35F15-A15C-4B80-86F9-2B075ABD24A3}" type="datetimeFigureOut">
              <a:rPr lang="de-DE" smtClean="0"/>
              <a:t>12.11.2014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DC45D-709B-4673-8C39-456CA692981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37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27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327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337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41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137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39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416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196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2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950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07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184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25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24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215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962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err="1" smtClean="0"/>
              <a:t>Competing</a:t>
            </a:r>
            <a:r>
              <a:rPr lang="de-DE" baseline="0" dirty="0" smtClean="0"/>
              <a:t> Consumer; </a:t>
            </a:r>
            <a:r>
              <a:rPr lang="de-DE" baseline="0" dirty="0" err="1" smtClean="0"/>
              <a:t>complexity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scale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limits</a:t>
            </a:r>
            <a:endParaRPr lang="de-DE" baseline="0" dirty="0" smtClean="0"/>
          </a:p>
          <a:p>
            <a:r>
              <a:rPr lang="de-DE" baseline="0" dirty="0" err="1" smtClean="0"/>
              <a:t>Partitioned</a:t>
            </a:r>
            <a:r>
              <a:rPr lang="de-DE" baseline="0" dirty="0" smtClean="0"/>
              <a:t> Consumer; </a:t>
            </a:r>
            <a:r>
              <a:rPr lang="de-DE" baseline="0" dirty="0" err="1" smtClean="0"/>
              <a:t>hyper</a:t>
            </a:r>
            <a:r>
              <a:rPr lang="de-DE" baseline="0" dirty="0" smtClean="0"/>
              <a:t> Scale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Direct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targeting</a:t>
            </a:r>
            <a:r>
              <a:rPr lang="de-DE" baseline="0" dirty="0" smtClean="0"/>
              <a:t>; </a:t>
            </a:r>
            <a:r>
              <a:rPr lang="de-DE" baseline="0" dirty="0" err="1" smtClean="0"/>
              <a:t>Automatic</a:t>
            </a:r>
            <a:r>
              <a:rPr lang="de-DE" baseline="0" dirty="0" smtClean="0"/>
              <a:t> Hash (</a:t>
            </a:r>
            <a:r>
              <a:rPr lang="de-DE" baseline="0" dirty="0" err="1" smtClean="0"/>
              <a:t>PartitionKey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Publisher Identity)</a:t>
            </a:r>
          </a:p>
          <a:p>
            <a:r>
              <a:rPr lang="de-DE" baseline="0" dirty="0" smtClean="0"/>
              <a:t>Random </a:t>
            </a:r>
            <a:r>
              <a:rPr lang="de-DE" baseline="0" dirty="0" err="1" smtClean="0"/>
              <a:t>distribution</a:t>
            </a:r>
            <a:r>
              <a:rPr lang="de-DE" baseline="0" dirty="0" smtClean="0"/>
              <a:t> (Round Robin)</a:t>
            </a:r>
          </a:p>
          <a:p>
            <a:r>
              <a:rPr lang="de-DE" baseline="0" dirty="0" smtClean="0"/>
              <a:t>Publisher </a:t>
            </a:r>
            <a:r>
              <a:rPr lang="de-DE" baseline="0" dirty="0" err="1" smtClean="0"/>
              <a:t>Policy</a:t>
            </a:r>
            <a:r>
              <a:rPr lang="de-DE" baseline="0" dirty="0" smtClean="0"/>
              <a:t>: (/</a:t>
            </a:r>
            <a:r>
              <a:rPr lang="de-DE" baseline="0" dirty="0" err="1" smtClean="0"/>
              <a:t>publishers</a:t>
            </a:r>
            <a:r>
              <a:rPr lang="de-DE" baseline="0" dirty="0" smtClean="0"/>
              <a:t>/&lt;</a:t>
            </a:r>
            <a:r>
              <a:rPr lang="de-DE" baseline="0" dirty="0" err="1" smtClean="0"/>
              <a:t>name</a:t>
            </a:r>
            <a:r>
              <a:rPr lang="de-DE" baseline="0" dirty="0" smtClean="0"/>
              <a:t>&gt;/; </a:t>
            </a:r>
            <a:r>
              <a:rPr lang="de-DE" baseline="0" dirty="0" err="1" smtClean="0"/>
              <a:t>unlimited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Cursor -&gt; </a:t>
            </a:r>
            <a:r>
              <a:rPr lang="de-DE" baseline="0" dirty="0" err="1" smtClean="0"/>
              <a:t>maintained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584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417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53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70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791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02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13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916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7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734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826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023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DC45D-709B-4673-8C39-456CA692981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25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ST-TS2014-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Präsentations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983432" y="2132856"/>
            <a:ext cx="4320480" cy="1944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1127448" y="2294856"/>
            <a:ext cx="1260000" cy="162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531604" y="2276872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281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1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62" y="1979613"/>
            <a:ext cx="489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+mj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350" y="1971543"/>
            <a:ext cx="489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+mj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4E4E4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29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ST-TS2014-PPT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1008063" y="6021288"/>
            <a:ext cx="7279591" cy="3231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2014 </a:t>
            </a: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  <a:r>
              <a:rPr 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Because </a:t>
            </a: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must respond to changing market conditions, it should not be interpreted to be a commitment on the part of Microsoft, and Microsoft cannot guarantee the accuracy of any information provided after the date of this presentation.  </a:t>
            </a:r>
            <a:r>
              <a:rPr lang="en-US" sz="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</a:t>
            </a: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MAKES NO WARRANTIES, EXPRESS, IMPLIED OR STATUTORY, AS TO THE INFORMATION IN THIS PRESENTATION.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1796430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95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MST-TS2014-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9084332" y="5553237"/>
            <a:ext cx="2601256" cy="75405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4E4E4E"/>
                </a:solidFill>
                <a:cs typeface="Segoe UI" pitchFamily="34" charset="0"/>
              </a:rPr>
              <a:t>© </a:t>
            </a:r>
            <a:r>
              <a:rPr lang="en-US" sz="700" dirty="0" smtClean="0">
                <a:solidFill>
                  <a:srgbClr val="4E4E4E"/>
                </a:solidFill>
                <a:cs typeface="Segoe UI" pitchFamily="34" charset="0"/>
              </a:rPr>
              <a:t>2014 </a:t>
            </a:r>
            <a:r>
              <a:rPr lang="en-US" sz="700" dirty="0">
                <a:solidFill>
                  <a:srgbClr val="4E4E4E"/>
                </a:solidFill>
                <a:cs typeface="Segoe UI" pitchFamily="34" charset="0"/>
              </a:rPr>
              <a:t>Microsoft Corporation. All rights reserved. </a:t>
            </a:r>
            <a:r>
              <a:rPr lang="en-US" sz="700" dirty="0" smtClean="0">
                <a:solidFill>
                  <a:srgbClr val="4E4E4E"/>
                </a:solidFill>
                <a:cs typeface="Segoe UI" pitchFamily="34" charset="0"/>
              </a:rPr>
              <a:t> Because </a:t>
            </a:r>
            <a:r>
              <a:rPr lang="en-US" sz="700" dirty="0">
                <a:solidFill>
                  <a:srgbClr val="4E4E4E"/>
                </a:solidFill>
                <a:cs typeface="Segoe UI" pitchFamily="34" charset="0"/>
              </a:rPr>
              <a:t>Microsoft must respond to changing market conditions, it should not be interpreted to be a commitment on the part of Microsoft, and Microsoft cannot guarantee the accuracy of any information provided after the date of this presentation.  </a:t>
            </a:r>
            <a:r>
              <a:rPr lang="en-US" sz="700" dirty="0" smtClean="0">
                <a:solidFill>
                  <a:srgbClr val="4E4E4E"/>
                </a:solidFill>
                <a:cs typeface="Segoe UI" pitchFamily="34" charset="0"/>
              </a:rPr>
              <a:t>MICROSOFT </a:t>
            </a:r>
            <a:r>
              <a:rPr lang="en-US" sz="700" dirty="0">
                <a:solidFill>
                  <a:srgbClr val="4E4E4E"/>
                </a:solidFill>
                <a:cs typeface="Segoe UI" pitchFamily="34" charset="0"/>
              </a:rPr>
              <a:t>MAKES NO WARRANTIES, EXPRESS, IMPLIED OR STATUTORY, AS TO THE INFORMATION IN THIS PRESENTATION.</a:t>
            </a:r>
          </a:p>
        </p:txBody>
      </p:sp>
      <p:pic>
        <p:nvPicPr>
          <p:cNvPr id="11" name="Bild 10" descr="MSFT_logo_c_C-Gray_D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836712"/>
            <a:ext cx="1741594" cy="64054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solidFill>
                  <a:srgbClr val="6A1980"/>
                </a:solidFill>
              </a:defRPr>
            </a:lvl1pPr>
          </a:lstStyle>
          <a:p>
            <a:r>
              <a:rPr lang="en-US" dirty="0" err="1" smtClean="0"/>
              <a:t>Vielen</a:t>
            </a:r>
            <a:r>
              <a:rPr lang="en-US" dirty="0" smtClean="0"/>
              <a:t> Dank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41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4945" y="1988378"/>
            <a:ext cx="10174287" cy="3465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>
                <a:solidFill>
                  <a:srgbClr val="6A1980"/>
                </a:solidFill>
                <a:latin typeface="Segoe UI Light"/>
                <a:cs typeface="Segoe UI Light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de-DE" dirty="0" smtClean="0"/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rgbClr val="4E4E4E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6973" y="1975118"/>
            <a:ext cx="10165377" cy="3207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>
                <a:solidFill>
                  <a:srgbClr val="6A1980"/>
                </a:solidFill>
                <a:latin typeface="Segoe UI Light"/>
                <a:cs typeface="Segoe UI Ligh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de-DE" dirty="0" smtClean="0"/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rgbClr val="4E4E4E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36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08062" y="1979613"/>
            <a:ext cx="6024041" cy="2382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Font typeface="Arial"/>
              <a:buNone/>
              <a:defRPr sz="3200" baseline="0">
                <a:solidFill>
                  <a:srgbClr val="6A1980"/>
                </a:solidFill>
                <a:latin typeface="Segoe UI Light"/>
                <a:cs typeface="Segoe UI Ligh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sea.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7442525" y="1979613"/>
            <a:ext cx="3739825" cy="327631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 algn="l">
              <a:defRPr sz="1800">
                <a:latin typeface="Segoe UI Light"/>
                <a:cs typeface="Segoe UI Light"/>
              </a:defRPr>
            </a:lvl4pPr>
            <a:lvl5pPr algn="l">
              <a:defRPr sz="1800">
                <a:latin typeface="Segoe UI Light"/>
                <a:cs typeface="Segoe UI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3"/>
            <a:endParaRPr lang="de-DE" dirty="0" smtClean="0"/>
          </a:p>
          <a:p>
            <a:pPr lvl="4"/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rgbClr val="4E4E4E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84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08062" y="1979613"/>
            <a:ext cx="489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350" y="1971543"/>
            <a:ext cx="4896000" cy="36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rgbClr val="4E4E4E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9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emenfolie_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MST-TS2014-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solidFill>
                  <a:srgbClr val="6A1980"/>
                </a:solidFill>
              </a:defRPr>
            </a:lvl1pPr>
          </a:lstStyle>
          <a:p>
            <a:r>
              <a:rPr lang="en-US" dirty="0" err="1" smtClean="0"/>
              <a:t>Themengebiet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1008063" y="2036457"/>
            <a:ext cx="7315772" cy="492443"/>
          </a:xfrm>
          <a:prstGeom prst="rect">
            <a:avLst/>
          </a:prstGeom>
        </p:spPr>
        <p:txBody>
          <a:bodyPr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4E4E4E"/>
                </a:solidFill>
              </a:defRPr>
            </a:lvl1pPr>
          </a:lstStyle>
          <a:p>
            <a:pPr lvl="0"/>
            <a:r>
              <a:rPr lang="en-US" dirty="0" err="1" smtClean="0"/>
              <a:t>Möglicher</a:t>
            </a:r>
            <a:r>
              <a:rPr lang="en-US" dirty="0" smtClean="0"/>
              <a:t> </a:t>
            </a:r>
            <a:r>
              <a:rPr lang="en-US" dirty="0" err="1" smtClean="0"/>
              <a:t>Untertitel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Ergänzung</a:t>
            </a:r>
            <a:endParaRPr lang="en-US" dirty="0"/>
          </a:p>
        </p:txBody>
      </p:sp>
      <p:pic>
        <p:nvPicPr>
          <p:cNvPr id="6" name="Bild 5" descr="MSFT_logo_c_C-Gray_D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5877272"/>
            <a:ext cx="1741594" cy="6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1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2057401"/>
            <a:ext cx="117856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3581400"/>
            <a:ext cx="11785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7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55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ST-TS2014-PP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solidFill>
                  <a:srgbClr val="6A1980"/>
                </a:solidFill>
              </a:defRPr>
            </a:lvl1pPr>
          </a:lstStyle>
          <a:p>
            <a:r>
              <a:rPr lang="en-US" dirty="0" err="1" smtClean="0"/>
              <a:t>Präsentations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endParaRPr lang="en-US" dirty="0"/>
          </a:p>
        </p:txBody>
      </p:sp>
      <p:pic>
        <p:nvPicPr>
          <p:cNvPr id="8" name="Bild 7" descr="MSFT_logo_c_C-Gray_D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4581128"/>
            <a:ext cx="1741594" cy="640546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983432" y="2132856"/>
            <a:ext cx="4320480" cy="1944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5"/>
          </p:nvPr>
        </p:nvSpPr>
        <p:spPr>
          <a:xfrm>
            <a:off x="1127448" y="2294856"/>
            <a:ext cx="1260000" cy="162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531604" y="2276872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923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0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7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01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51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80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74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7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761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Templat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nAzure_rgb_Wht_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6" y="6297942"/>
            <a:ext cx="1703189" cy="408657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1531480" y="7225044"/>
            <a:ext cx="430130" cy="228169"/>
          </a:xfrm>
          <a:prstGeom prst="rect">
            <a:avLst/>
          </a:prstGeom>
        </p:spPr>
        <p:txBody>
          <a:bodyPr lIns="89635" tIns="44816" rIns="89635" bIns="44816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784" dirty="0" smtClean="0">
                <a:solidFill>
                  <a:srgbClr val="FFFFFF"/>
                </a:solidFill>
              </a:rPr>
              <a:t>3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66922" y="289511"/>
            <a:ext cx="11655840" cy="809388"/>
          </a:xfrm>
        </p:spPr>
        <p:txBody>
          <a:bodyPr/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6926" y="1008623"/>
            <a:ext cx="11655835" cy="718466"/>
          </a:xfrm>
          <a:noFill/>
        </p:spPr>
        <p:txBody>
          <a:bodyPr lIns="146290" tIns="109717" rIns="146290" bIns="109717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rgbClr val="0054A6">
                    <a:alpha val="99000"/>
                  </a:srgb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Secondary title</a:t>
            </a:r>
          </a:p>
        </p:txBody>
      </p:sp>
    </p:spTree>
    <p:extLst>
      <p:ext uri="{BB962C8B-B14F-4D97-AF65-F5344CB8AC3E}">
        <p14:creationId xmlns:p14="http://schemas.microsoft.com/office/powerpoint/2010/main" val="31901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ST-TS2014-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Präsentations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983432" y="2168860"/>
            <a:ext cx="4320480" cy="288032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1127448" y="2294856"/>
            <a:ext cx="1260000" cy="126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531604" y="2276872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1127448" y="3663008"/>
            <a:ext cx="1260000" cy="126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 bwMode="ltGray">
          <a:xfrm>
            <a:off x="2531604" y="3645024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r>
              <a:rPr lang="en-US" dirty="0" smtClean="0"/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737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ontent, large,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219200"/>
            <a:ext cx="2438400" cy="2438400"/>
          </a:xfrm>
          <a:solidFill>
            <a:schemeClr val="accent1"/>
          </a:solidFill>
        </p:spPr>
        <p:txBody>
          <a:bodyPr rIns="91440">
            <a:normAutofit/>
          </a:bodyPr>
          <a:lstStyle>
            <a:lvl1pPr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slide content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fld id="{02114048-32B6-E540-A599-DA4A5454CD83}" type="datetime1">
              <a:rPr lang="en-US" smtClean="0"/>
              <a:pPr/>
              <a:t>11/12/2014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3F3F3F"/>
                </a:solidFill>
                <a:latin typeface="+mn-lt"/>
              </a:defRPr>
            </a:lvl1pPr>
          </a:lstStyle>
          <a:p>
            <a:fld id="{74A398B2-5A34-1A4A-811E-F402728256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3657600" y="1219200"/>
            <a:ext cx="8229600" cy="4876800"/>
          </a:xfrm>
          <a:prstGeom prst="rect">
            <a:avLst/>
          </a:prstGeom>
        </p:spPr>
        <p:txBody>
          <a:bodyPr vert="horz" lIns="182880" tIns="137160">
            <a:normAutofit/>
          </a:bodyPr>
          <a:lstStyle>
            <a:lvl1pPr marL="0" indent="0">
              <a:spcBef>
                <a:spcPts val="400"/>
              </a:spcBef>
              <a:buFontTx/>
              <a:buNone/>
              <a:defRPr sz="4000" baseline="0">
                <a:solidFill>
                  <a:srgbClr val="3F3F3F"/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slide content</a:t>
            </a:r>
          </a:p>
        </p:txBody>
      </p:sp>
    </p:spTree>
    <p:extLst>
      <p:ext uri="{BB962C8B-B14F-4D97-AF65-F5344CB8AC3E}">
        <p14:creationId xmlns:p14="http://schemas.microsoft.com/office/powerpoint/2010/main" val="917976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ST-TS2014-PPT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9"/>
          <p:cNvSpPr/>
          <p:nvPr userDrawn="1"/>
        </p:nvSpPr>
        <p:spPr bwMode="gray">
          <a:xfrm>
            <a:off x="335007" y="2076450"/>
            <a:ext cx="7315200" cy="36576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solidFill>
                  <a:srgbClr val="6A1980"/>
                </a:solidFill>
              </a:defRPr>
            </a:lvl1pPr>
          </a:lstStyle>
          <a:p>
            <a:r>
              <a:rPr lang="en-US" dirty="0" err="1" smtClean="0"/>
              <a:t>Präsentations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endParaRPr lang="en-US" dirty="0"/>
          </a:p>
        </p:txBody>
      </p:sp>
      <p:pic>
        <p:nvPicPr>
          <p:cNvPr id="8" name="Bild 7" descr="MSFT_logo_c_C-Gray_D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4581128"/>
            <a:ext cx="1741594" cy="640546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983432" y="2168860"/>
            <a:ext cx="4320480" cy="1512168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1127448" y="2294856"/>
            <a:ext cx="1260000" cy="126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531604" y="2276872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8" name="Rechteck 17"/>
          <p:cNvSpPr/>
          <p:nvPr userDrawn="1"/>
        </p:nvSpPr>
        <p:spPr>
          <a:xfrm>
            <a:off x="5483932" y="2168860"/>
            <a:ext cx="4320480" cy="1512168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5627948" y="2294856"/>
            <a:ext cx="1260000" cy="1260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 bwMode="ltGray">
          <a:xfrm>
            <a:off x="7032104" y="2276872"/>
            <a:ext cx="2628292" cy="492443"/>
          </a:xfrm>
          <a:prstGeom prst="rect">
            <a:avLst/>
          </a:prstGeom>
        </p:spPr>
        <p:txBody>
          <a:bodyPr wrap="square"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Redner</a:t>
            </a:r>
            <a:r>
              <a:rPr lang="en-US" dirty="0" smtClean="0"/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530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469" userDrawn="1">
          <p15:clr>
            <a:srgbClr val="FBAE40"/>
          </p15:clr>
        </p15:guide>
        <p15:guide id="3" pos="58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ST-TS2014-PPT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err="1" smtClean="0"/>
              <a:t>Themengebiet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1008063" y="2036457"/>
            <a:ext cx="7315772" cy="492443"/>
          </a:xfrm>
          <a:prstGeom prst="rect">
            <a:avLst/>
          </a:prstGeom>
        </p:spPr>
        <p:txBody>
          <a:bodyPr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err="1" smtClean="0"/>
              <a:t>Möglicher</a:t>
            </a:r>
            <a:r>
              <a:rPr lang="en-US" dirty="0" smtClean="0"/>
              <a:t> </a:t>
            </a:r>
            <a:r>
              <a:rPr lang="en-US" dirty="0" err="1" smtClean="0"/>
              <a:t>Untertitel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Ergänzung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Titel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MST-TS2014-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008063" y="836712"/>
            <a:ext cx="8676964" cy="1128514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8000" spc="-100" baseline="0">
                <a:solidFill>
                  <a:srgbClr val="6A1980"/>
                </a:solidFill>
              </a:defRPr>
            </a:lvl1pPr>
          </a:lstStyle>
          <a:p>
            <a:r>
              <a:rPr lang="en-US" dirty="0" err="1" smtClean="0"/>
              <a:t>Themengebiet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1008063" y="2036457"/>
            <a:ext cx="7315772" cy="492443"/>
          </a:xfrm>
          <a:prstGeom prst="rect">
            <a:avLst/>
          </a:prstGeom>
        </p:spPr>
        <p:txBody>
          <a:bodyPr lIns="3600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200" baseline="0">
                <a:solidFill>
                  <a:srgbClr val="4E4E4E"/>
                </a:solidFill>
              </a:defRPr>
            </a:lvl1pPr>
          </a:lstStyle>
          <a:p>
            <a:pPr lvl="0"/>
            <a:r>
              <a:rPr lang="en-US" dirty="0" err="1" smtClean="0"/>
              <a:t>Möglicher</a:t>
            </a:r>
            <a:r>
              <a:rPr lang="en-US" dirty="0" smtClean="0"/>
              <a:t> </a:t>
            </a:r>
            <a:r>
              <a:rPr lang="en-US" dirty="0" err="1" smtClean="0"/>
              <a:t>Untertitel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Ergänzung</a:t>
            </a:r>
            <a:endParaRPr lang="en-US" dirty="0"/>
          </a:p>
        </p:txBody>
      </p:sp>
      <p:pic>
        <p:nvPicPr>
          <p:cNvPr id="6" name="Bild 5" descr="MSFT_logo_c_C-Gray_D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5877272"/>
            <a:ext cx="1741594" cy="6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6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4945" y="1988378"/>
            <a:ext cx="10174287" cy="3465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2400" kern="1200" dirty="0" smtClean="0">
                <a:solidFill>
                  <a:srgbClr val="4E4E4E"/>
                </a:solidFill>
                <a:latin typeface="+mj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de-DE" dirty="0" smtClean="0"/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4E4E4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7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4E4E4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16973" y="1975118"/>
            <a:ext cx="10165377" cy="3207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320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+mj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</a:t>
            </a:r>
            <a:endParaRPr lang="de-DE" dirty="0" smtClean="0"/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0238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nfolie_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08062" y="1979613"/>
            <a:ext cx="6024041" cy="23821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Font typeface="Arial"/>
              <a:buNone/>
              <a:defRPr sz="3200" baseline="0">
                <a:solidFill>
                  <a:srgbClr val="6A1980"/>
                </a:solidFill>
                <a:latin typeface="+mj-l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+mj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 </a:t>
            </a:r>
            <a:r>
              <a:rPr lang="en-US" dirty="0" err="1" smtClean="0"/>
              <a:t>takimata</a:t>
            </a:r>
            <a:r>
              <a:rPr lang="en-US" dirty="0" smtClean="0"/>
              <a:t> </a:t>
            </a:r>
            <a:r>
              <a:rPr lang="en-US" dirty="0" err="1" smtClean="0"/>
              <a:t>sanctus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/>
            </a:pPr>
            <a:r>
              <a:rPr lang="en-US" dirty="0" smtClean="0"/>
              <a:t>Stet </a:t>
            </a:r>
            <a:r>
              <a:rPr lang="en-US" dirty="0" err="1" smtClean="0"/>
              <a:t>clita</a:t>
            </a:r>
            <a:r>
              <a:rPr lang="en-US" dirty="0" smtClean="0"/>
              <a:t> </a:t>
            </a:r>
            <a:r>
              <a:rPr lang="en-US" dirty="0" err="1" smtClean="0"/>
              <a:t>kasd</a:t>
            </a:r>
            <a:r>
              <a:rPr lang="en-US" dirty="0" smtClean="0"/>
              <a:t> </a:t>
            </a:r>
            <a:r>
              <a:rPr lang="en-US" dirty="0" err="1" smtClean="0"/>
              <a:t>gubergren</a:t>
            </a:r>
            <a:r>
              <a:rPr lang="en-US" dirty="0" smtClean="0"/>
              <a:t>, no sea.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7442525" y="1979613"/>
            <a:ext cx="3739825" cy="327631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3"/>
            <a:endParaRPr lang="de-DE" dirty="0" smtClean="0"/>
          </a:p>
          <a:p>
            <a:pPr lvl="4"/>
            <a:endParaRPr lang="de-DE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08063" y="908720"/>
            <a:ext cx="101742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4E4E4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08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SFT_logo_c_C-Gray_D.pdf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5877272"/>
            <a:ext cx="1741594" cy="6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48" r:id="rId2"/>
    <p:sldLayoutId id="2147483755" r:id="rId3"/>
    <p:sldLayoutId id="2147483756" r:id="rId4"/>
    <p:sldLayoutId id="2147483746" r:id="rId5"/>
    <p:sldLayoutId id="2147483747" r:id="rId6"/>
    <p:sldLayoutId id="2147483743" r:id="rId7"/>
    <p:sldLayoutId id="2147483744" r:id="rId8"/>
    <p:sldLayoutId id="2147483661" r:id="rId9"/>
    <p:sldLayoutId id="2147483745" r:id="rId10"/>
    <p:sldLayoutId id="2147483742" r:id="rId11"/>
    <p:sldLayoutId id="2147483754" r:id="rId12"/>
  </p:sldLayoutIdLst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>
          <a:ln w="3175">
            <a:noFill/>
          </a:ln>
          <a:solidFill>
            <a:srgbClr val="4E4E4E"/>
          </a:solidFill>
          <a:effectLst/>
          <a:latin typeface="Segoe UI Light" pitchFamily="34" charset="0"/>
          <a:ea typeface="+mn-ea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600" kern="1200" spc="0" baseline="0" dirty="0" smtClean="0">
          <a:solidFill>
            <a:srgbClr val="4E4E4E"/>
          </a:solidFill>
          <a:latin typeface="Segoe UI Light" pitchFamily="34" charset="0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00" kern="1200">
          <a:solidFill>
            <a:srgbClr val="4E4E4E"/>
          </a:soli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>
          <a:solidFill>
            <a:srgbClr val="4E4E4E"/>
          </a:soli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>
          <a:solidFill>
            <a:srgbClr val="4E4E4E"/>
          </a:soli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>
          <a:solidFill>
            <a:srgbClr val="4E4E4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ST-TS2014-PPT-5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72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EB23-66FD-4C63-9F3D-AB1E083C8A3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D9D46-CCDD-481F-822E-78CEFBAD62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5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x-ted-emea/azure-tessel/tree/master/labs/blob-storag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x-ted-emea/azure-tessel/tree/master/labs/table-stor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x-ted-emea/azure-tessel/tree/master/labs/websi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7.png"/><Relationship Id="rId5" Type="http://schemas.openxmlformats.org/officeDocument/2006/relationships/tags" Target="../tags/tag5.xml"/><Relationship Id="rId10" Type="http://schemas.openxmlformats.org/officeDocument/2006/relationships/hyperlink" Target="https://github.com/dx-ted-emea/azure-tessel/tree/master/labs/mobile-services" TargetMode="External"/><Relationship Id="rId4" Type="http://schemas.openxmlformats.org/officeDocument/2006/relationships/tags" Target="../tags/tag4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dx-ted-emea/azure-tessel/tree/master/labs/service-bus-queue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hyperlink" Target="https://github.com/dx-ted-emea/azure-tessel/tree/master/labs/notification-hub" TargetMode="External"/><Relationship Id="rId9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x-ted-emea/azure-tessel/tree/master/labs/event-hub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shholmes.com/blog/2014/10/29/tessel-2-nitroge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8062" y="836712"/>
            <a:ext cx="9624441" cy="1107996"/>
          </a:xfrm>
        </p:spPr>
        <p:txBody>
          <a:bodyPr/>
          <a:lstStyle/>
          <a:p>
            <a:r>
              <a:rPr lang="de-DE" dirty="0" smtClean="0"/>
              <a:t>IoT </a:t>
            </a:r>
            <a:r>
              <a:rPr lang="de-DE" dirty="0" err="1" smtClean="0"/>
              <a:t>Hackathon</a:t>
            </a:r>
            <a:r>
              <a:rPr lang="de-DE" dirty="0" smtClean="0"/>
              <a:t> Berlin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31604" y="2276872"/>
            <a:ext cx="2628292" cy="98488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Robert Eichenseer</a:t>
            </a:r>
            <a:endParaRPr lang="de-DE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5" b="7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5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615553"/>
          </a:xfrm>
        </p:spPr>
        <p:txBody>
          <a:bodyPr/>
          <a:lstStyle/>
          <a:p>
            <a:r>
              <a:rPr lang="de-DE" sz="4000" dirty="0" smtClean="0"/>
              <a:t>Data Storage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97" y="2549805"/>
            <a:ext cx="1440305" cy="115834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516657" y="2746394"/>
            <a:ext cx="15841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Telemetry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35433" y="2267240"/>
            <a:ext cx="3600400" cy="2110436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90827" y="2288195"/>
            <a:ext cx="251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Azure Storage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41649" y="3034426"/>
            <a:ext cx="236398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i="1" dirty="0">
                <a:solidFill>
                  <a:schemeClr val="bg1"/>
                </a:solidFill>
              </a:rPr>
              <a:t>„The unlimited </a:t>
            </a:r>
            <a:endParaRPr lang="de-DE" sz="2800" i="1" dirty="0" smtClean="0">
              <a:solidFill>
                <a:schemeClr val="bg1"/>
              </a:solidFill>
            </a:endParaRPr>
          </a:p>
          <a:p>
            <a:pPr algn="ctr"/>
            <a:r>
              <a:rPr lang="de-DE" sz="2800" i="1" dirty="0" smtClean="0">
                <a:solidFill>
                  <a:schemeClr val="bg1"/>
                </a:solidFill>
              </a:rPr>
              <a:t>hard </a:t>
            </a:r>
            <a:r>
              <a:rPr lang="de-DE" sz="2800" i="1" dirty="0">
                <a:solidFill>
                  <a:schemeClr val="bg1"/>
                </a:solidFill>
              </a:rPr>
              <a:t>disk“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2345257"/>
          </a:xfrm>
        </p:spPr>
        <p:txBody>
          <a:bodyPr/>
          <a:lstStyle/>
          <a:p>
            <a:r>
              <a:rPr lang="de-DE" sz="4000" dirty="0" smtClean="0"/>
              <a:t>Storage / The „unlimited“ business hard disk</a:t>
            </a:r>
          </a:p>
          <a:p>
            <a:pPr marL="0" lvl="1" indent="0">
              <a:buNone/>
            </a:pPr>
            <a:endParaRPr lang="de-DE" dirty="0" smtClean="0"/>
          </a:p>
          <a:p>
            <a:pPr marL="0" lvl="1" indent="0">
              <a:buNone/>
            </a:pPr>
            <a:r>
              <a:rPr lang="de-DE" dirty="0" smtClean="0"/>
              <a:t>Local                       Zone                                              Geo Redundant</a:t>
            </a:r>
            <a:r>
              <a:rPr lang="de-DE" sz="3200" dirty="0" smtClean="0"/>
              <a:t>  			</a:t>
            </a:r>
            <a:endParaRPr lang="de-DE" dirty="0" smtClean="0"/>
          </a:p>
          <a:p>
            <a:pPr lvl="2"/>
            <a:endParaRPr lang="de-DE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087888" y="2650150"/>
            <a:ext cx="2016224" cy="1584176"/>
          </a:xfrm>
          <a:prstGeom prst="roundRect">
            <a:avLst>
              <a:gd name="adj" fmla="val 682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AT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B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9376" y="2650150"/>
            <a:ext cx="2016224" cy="1584176"/>
          </a:xfrm>
          <a:prstGeom prst="roundRect">
            <a:avLst>
              <a:gd name="adj" fmla="val 682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AT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A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67408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71464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67408" y="3716367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999656" y="2650150"/>
            <a:ext cx="2016224" cy="1584176"/>
          </a:xfrm>
          <a:prstGeom prst="roundRect">
            <a:avLst>
              <a:gd name="adj" fmla="val 682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AT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287688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303912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87688" y="3716367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9701014" y="2650150"/>
            <a:ext cx="2016224" cy="1584176"/>
          </a:xfrm>
          <a:prstGeom prst="roundRect">
            <a:avLst>
              <a:gd name="adj" fmla="val 682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AT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B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7612782" y="2650150"/>
            <a:ext cx="2016224" cy="1584176"/>
          </a:xfrm>
          <a:prstGeom prst="roundRect">
            <a:avLst>
              <a:gd name="adj" fmla="val 682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AT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00814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416189" y="3230791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900814" y="3716367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984432" y="3210034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499807" y="3210034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984432" y="3695610"/>
            <a:ext cx="432048" cy="43204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de-DE" sz="4400" dirty="0" smtClean="0">
                <a:hlinkClick r:id="rId3"/>
              </a:rPr>
              <a:t>Go to the Tessel Lab</a:t>
            </a:r>
            <a:endParaRPr lang="de-DE" sz="4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615553"/>
          </a:xfrm>
        </p:spPr>
        <p:txBody>
          <a:bodyPr/>
          <a:lstStyle/>
          <a:p>
            <a:r>
              <a:rPr lang="de-DE" sz="4000" dirty="0" smtClean="0"/>
              <a:t>Data Storage / No SQL Data Store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97" y="2549805"/>
            <a:ext cx="1440305" cy="115834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516657" y="2746394"/>
            <a:ext cx="15841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Telemetry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35433" y="2267240"/>
            <a:ext cx="3600400" cy="2110436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8229" y="2291459"/>
            <a:ext cx="323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Azure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Table 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torage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01048" y="3034426"/>
            <a:ext cx="30451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„The highly</a:t>
            </a:r>
            <a:r>
              <a:rPr kumimoji="0" lang="de-DE" sz="2800" b="0" i="1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scalable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i="1" noProof="0" dirty="0" smtClean="0">
                <a:solidFill>
                  <a:prstClr val="white"/>
                </a:solidFill>
                <a:latin typeface="Calibri"/>
              </a:rPr>
              <a:t>No SQL Data Store</a:t>
            </a:r>
            <a:r>
              <a:rPr kumimoji="0" lang="de-DE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6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954107"/>
          </a:xfrm>
        </p:spPr>
        <p:txBody>
          <a:bodyPr/>
          <a:lstStyle/>
          <a:p>
            <a:r>
              <a:rPr lang="de-DE" sz="4000" dirty="0" smtClean="0"/>
              <a:t>Table Storage / The No Sql data store</a:t>
            </a:r>
          </a:p>
          <a:p>
            <a:pPr lvl="2"/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85" y="1738826"/>
            <a:ext cx="5942857" cy="31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615553"/>
          </a:xfrm>
        </p:spPr>
        <p:txBody>
          <a:bodyPr/>
          <a:lstStyle/>
          <a:p>
            <a:r>
              <a:rPr lang="de-DE" sz="4000" dirty="0" smtClean="0"/>
              <a:t>Compute 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97" y="2824125"/>
            <a:ext cx="1440305" cy="115834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516657" y="3020714"/>
            <a:ext cx="15841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Telemetry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23439" y="2532960"/>
            <a:ext cx="3600400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99726" y="2634071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Azure Web Site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35432" y="3464071"/>
            <a:ext cx="3600400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7732" y="3574107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Azure Mobile Service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24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954107"/>
          </a:xfrm>
        </p:spPr>
        <p:txBody>
          <a:bodyPr/>
          <a:lstStyle/>
          <a:p>
            <a:r>
              <a:rPr lang="de-DE" sz="4000" dirty="0" smtClean="0"/>
              <a:t>Compute – WebSite</a:t>
            </a:r>
          </a:p>
          <a:p>
            <a:pPr lvl="2"/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479376" y="2277057"/>
            <a:ext cx="422556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6A1980"/>
                </a:solidFill>
                <a:latin typeface="Segoe UI Light"/>
                <a:ea typeface="+mn-ea"/>
                <a:cs typeface="Segoe UI Ligh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de-DE" sz="4000" dirty="0" smtClean="0"/>
              <a:t>Give us your Code! We do the rest</a:t>
            </a:r>
            <a:endParaRPr lang="de-D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57" y="1473200"/>
            <a:ext cx="6464401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954107"/>
          </a:xfrm>
        </p:spPr>
        <p:txBody>
          <a:bodyPr/>
          <a:lstStyle/>
          <a:p>
            <a:r>
              <a:rPr lang="de-DE" sz="4000" dirty="0" smtClean="0"/>
              <a:t>Compute – Mobile Services</a:t>
            </a:r>
          </a:p>
          <a:p>
            <a:pPr lvl="2"/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10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  <p:sp>
        <p:nvSpPr>
          <p:cNvPr id="7" name="Textplatzhalter 1"/>
          <p:cNvSpPr txBox="1">
            <a:spLocks/>
          </p:cNvSpPr>
          <p:nvPr/>
        </p:nvSpPr>
        <p:spPr>
          <a:xfrm>
            <a:off x="799485" y="2013623"/>
            <a:ext cx="3334543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6A1980"/>
                </a:solidFill>
                <a:latin typeface="Segoe UI Light"/>
                <a:ea typeface="+mn-ea"/>
                <a:cs typeface="Segoe UI Ligh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de-DE" sz="3200" dirty="0" smtClean="0"/>
              <a:t>Build a cloud backend in minutes with no hassles, no deployments, no fear</a:t>
            </a:r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6456085" y="3478267"/>
            <a:ext cx="1524000" cy="1524000"/>
            <a:chOff x="2142565" y="3054079"/>
            <a:chExt cx="1524000" cy="1524000"/>
          </a:xfrm>
          <a:solidFill>
            <a:srgbClr val="00AEEF"/>
          </a:solidFill>
        </p:grpSpPr>
        <p:sp>
          <p:nvSpPr>
            <p:cNvPr id="9" name="Rectangle 8"/>
            <p:cNvSpPr/>
            <p:nvPr>
              <p:custDataLst>
                <p:tags r:id="rId7"/>
              </p:custDataLst>
            </p:nvPr>
          </p:nvSpPr>
          <p:spPr bwMode="auto">
            <a:xfrm>
              <a:off x="2142565" y="3054079"/>
              <a:ext cx="1524000" cy="1524000"/>
            </a:xfrm>
            <a:prstGeom prst="rect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45720" rIns="6858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Data</a:t>
              </a: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2658094" y="3363025"/>
              <a:ext cx="528255" cy="804558"/>
            </a:xfrm>
            <a:custGeom>
              <a:avLst/>
              <a:gdLst>
                <a:gd name="T0" fmla="*/ 482 w 966"/>
                <a:gd name="T1" fmla="*/ 2028 h 2028"/>
                <a:gd name="T2" fmla="*/ 966 w 966"/>
                <a:gd name="T3" fmla="*/ 1866 h 2028"/>
                <a:gd name="T4" fmla="*/ 966 w 966"/>
                <a:gd name="T5" fmla="*/ 162 h 2028"/>
                <a:gd name="T6" fmla="*/ 482 w 966"/>
                <a:gd name="T7" fmla="*/ 0 h 2028"/>
                <a:gd name="T8" fmla="*/ 0 w 966"/>
                <a:gd name="T9" fmla="*/ 162 h 2028"/>
                <a:gd name="T10" fmla="*/ 0 w 966"/>
                <a:gd name="T11" fmla="*/ 1866 h 2028"/>
                <a:gd name="T12" fmla="*/ 482 w 966"/>
                <a:gd name="T13" fmla="*/ 2028 h 2028"/>
                <a:gd name="T14" fmla="*/ 482 w 966"/>
                <a:gd name="T15" fmla="*/ 48 h 2028"/>
                <a:gd name="T16" fmla="*/ 890 w 966"/>
                <a:gd name="T17" fmla="*/ 159 h 2028"/>
                <a:gd name="T18" fmla="*/ 482 w 966"/>
                <a:gd name="T19" fmla="*/ 270 h 2028"/>
                <a:gd name="T20" fmla="*/ 76 w 966"/>
                <a:gd name="T21" fmla="*/ 159 h 2028"/>
                <a:gd name="T22" fmla="*/ 482 w 966"/>
                <a:gd name="T23" fmla="*/ 4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6" h="2028">
                  <a:moveTo>
                    <a:pt x="482" y="2028"/>
                  </a:moveTo>
                  <a:cubicBezTo>
                    <a:pt x="663" y="2028"/>
                    <a:pt x="966" y="1993"/>
                    <a:pt x="966" y="1866"/>
                  </a:cubicBezTo>
                  <a:cubicBezTo>
                    <a:pt x="966" y="1076"/>
                    <a:pt x="966" y="162"/>
                    <a:pt x="966" y="162"/>
                  </a:cubicBezTo>
                  <a:cubicBezTo>
                    <a:pt x="966" y="34"/>
                    <a:pt x="663" y="0"/>
                    <a:pt x="482" y="0"/>
                  </a:cubicBezTo>
                  <a:cubicBezTo>
                    <a:pt x="303" y="0"/>
                    <a:pt x="0" y="34"/>
                    <a:pt x="0" y="162"/>
                  </a:cubicBezTo>
                  <a:cubicBezTo>
                    <a:pt x="0" y="952"/>
                    <a:pt x="0" y="1866"/>
                    <a:pt x="0" y="1866"/>
                  </a:cubicBezTo>
                  <a:cubicBezTo>
                    <a:pt x="0" y="1993"/>
                    <a:pt x="303" y="2028"/>
                    <a:pt x="482" y="2028"/>
                  </a:cubicBezTo>
                  <a:close/>
                  <a:moveTo>
                    <a:pt x="482" y="48"/>
                  </a:moveTo>
                  <a:cubicBezTo>
                    <a:pt x="708" y="48"/>
                    <a:pt x="890" y="97"/>
                    <a:pt x="890" y="159"/>
                  </a:cubicBezTo>
                  <a:cubicBezTo>
                    <a:pt x="890" y="220"/>
                    <a:pt x="708" y="270"/>
                    <a:pt x="482" y="270"/>
                  </a:cubicBezTo>
                  <a:cubicBezTo>
                    <a:pt x="258" y="270"/>
                    <a:pt x="76" y="220"/>
                    <a:pt x="76" y="159"/>
                  </a:cubicBezTo>
                  <a:cubicBezTo>
                    <a:pt x="76" y="97"/>
                    <a:pt x="258" y="48"/>
                    <a:pt x="482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Rectangle 10"/>
          <p:cNvSpPr/>
          <p:nvPr>
            <p:custDataLst>
              <p:tags r:id="rId1"/>
            </p:custDataLst>
          </p:nvPr>
        </p:nvSpPr>
        <p:spPr bwMode="auto">
          <a:xfrm>
            <a:off x="8073247" y="1862827"/>
            <a:ext cx="1524000" cy="1524000"/>
          </a:xfrm>
          <a:prstGeom prst="rect">
            <a:avLst/>
          </a:prstGeom>
          <a:solidFill>
            <a:srgbClr val="00AEE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56" tIns="45703" rIns="68556" bIns="45703" numCol="1" rtlCol="0" anchor="b" anchorCtr="0" compatLnSpc="1">
            <a:prstTxWarp prst="textNoShape">
              <a:avLst/>
            </a:prstTxWarp>
          </a:bodyPr>
          <a:lstStyle/>
          <a:p>
            <a:pPr defTabSz="91375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Notifications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05266" y="2013623"/>
            <a:ext cx="451426" cy="962719"/>
            <a:chOff x="4005600" y="3173284"/>
            <a:chExt cx="555603" cy="1178245"/>
          </a:xfrm>
        </p:grpSpPr>
        <p:sp>
          <p:nvSpPr>
            <p:cNvPr id="13" name="Oval 16"/>
            <p:cNvSpPr>
              <a:spLocks noChangeArrowheads="1"/>
            </p:cNvSpPr>
            <p:nvPr/>
          </p:nvSpPr>
          <p:spPr bwMode="black">
            <a:xfrm>
              <a:off x="4308655" y="3173284"/>
              <a:ext cx="197828" cy="19356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black">
            <a:xfrm>
              <a:off x="4133978" y="3411037"/>
              <a:ext cx="427225" cy="940492"/>
            </a:xfrm>
            <a:custGeom>
              <a:avLst/>
              <a:gdLst>
                <a:gd name="T0" fmla="*/ 76 w 86"/>
                <a:gd name="T1" fmla="*/ 0 h 189"/>
                <a:gd name="T2" fmla="*/ 80 w 86"/>
                <a:gd name="T3" fmla="*/ 3 h 189"/>
                <a:gd name="T4" fmla="*/ 83 w 86"/>
                <a:gd name="T5" fmla="*/ 11 h 189"/>
                <a:gd name="T6" fmla="*/ 78 w 86"/>
                <a:gd name="T7" fmla="*/ 21 h 189"/>
                <a:gd name="T8" fmla="*/ 44 w 86"/>
                <a:gd name="T9" fmla="*/ 47 h 189"/>
                <a:gd name="T10" fmla="*/ 39 w 86"/>
                <a:gd name="T11" fmla="*/ 50 h 189"/>
                <a:gd name="T12" fmla="*/ 39 w 86"/>
                <a:gd name="T13" fmla="*/ 81 h 189"/>
                <a:gd name="T14" fmla="*/ 2 w 86"/>
                <a:gd name="T15" fmla="*/ 173 h 189"/>
                <a:gd name="T16" fmla="*/ 9 w 86"/>
                <a:gd name="T17" fmla="*/ 188 h 189"/>
                <a:gd name="T18" fmla="*/ 13 w 86"/>
                <a:gd name="T19" fmla="*/ 189 h 189"/>
                <a:gd name="T20" fmla="*/ 24 w 86"/>
                <a:gd name="T21" fmla="*/ 181 h 189"/>
                <a:gd name="T22" fmla="*/ 63 w 86"/>
                <a:gd name="T23" fmla="*/ 83 h 189"/>
                <a:gd name="T24" fmla="*/ 63 w 86"/>
                <a:gd name="T25" fmla="*/ 177 h 189"/>
                <a:gd name="T26" fmla="*/ 74 w 86"/>
                <a:gd name="T27" fmla="*/ 189 h 189"/>
                <a:gd name="T28" fmla="*/ 86 w 86"/>
                <a:gd name="T29" fmla="*/ 177 h 189"/>
                <a:gd name="T30" fmla="*/ 86 w 86"/>
                <a:gd name="T31" fmla="*/ 72 h 189"/>
                <a:gd name="T32" fmla="*/ 86 w 86"/>
                <a:gd name="T33" fmla="*/ 17 h 189"/>
                <a:gd name="T34" fmla="*/ 76 w 86"/>
                <a:gd name="T35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89">
                  <a:moveTo>
                    <a:pt x="76" y="0"/>
                  </a:moveTo>
                  <a:cubicBezTo>
                    <a:pt x="78" y="1"/>
                    <a:pt x="79" y="2"/>
                    <a:pt x="80" y="3"/>
                  </a:cubicBezTo>
                  <a:cubicBezTo>
                    <a:pt x="82" y="6"/>
                    <a:pt x="83" y="8"/>
                    <a:pt x="83" y="11"/>
                  </a:cubicBezTo>
                  <a:cubicBezTo>
                    <a:pt x="83" y="15"/>
                    <a:pt x="81" y="18"/>
                    <a:pt x="78" y="21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2" y="49"/>
                    <a:pt x="40" y="49"/>
                    <a:pt x="39" y="5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2" y="173"/>
                    <a:pt x="2" y="173"/>
                    <a:pt x="2" y="173"/>
                  </a:cubicBezTo>
                  <a:cubicBezTo>
                    <a:pt x="0" y="179"/>
                    <a:pt x="3" y="186"/>
                    <a:pt x="9" y="188"/>
                  </a:cubicBezTo>
                  <a:cubicBezTo>
                    <a:pt x="10" y="189"/>
                    <a:pt x="12" y="189"/>
                    <a:pt x="13" y="189"/>
                  </a:cubicBezTo>
                  <a:cubicBezTo>
                    <a:pt x="18" y="189"/>
                    <a:pt x="22" y="186"/>
                    <a:pt x="24" y="181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84"/>
                    <a:pt x="68" y="189"/>
                    <a:pt x="74" y="189"/>
                  </a:cubicBezTo>
                  <a:cubicBezTo>
                    <a:pt x="81" y="189"/>
                    <a:pt x="86" y="184"/>
                    <a:pt x="86" y="177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8"/>
                    <a:pt x="83" y="2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black">
            <a:xfrm>
              <a:off x="4180278" y="3366853"/>
              <a:ext cx="351461" cy="273521"/>
            </a:xfrm>
            <a:custGeom>
              <a:avLst/>
              <a:gdLst>
                <a:gd name="T0" fmla="*/ 30 w 71"/>
                <a:gd name="T1" fmla="*/ 33 h 55"/>
                <a:gd name="T2" fmla="*/ 18 w 71"/>
                <a:gd name="T3" fmla="*/ 6 h 55"/>
                <a:gd name="T4" fmla="*/ 6 w 71"/>
                <a:gd name="T5" fmla="*/ 2 h 55"/>
                <a:gd name="T6" fmla="*/ 2 w 71"/>
                <a:gd name="T7" fmla="*/ 14 h 55"/>
                <a:gd name="T8" fmla="*/ 20 w 71"/>
                <a:gd name="T9" fmla="*/ 50 h 55"/>
                <a:gd name="T10" fmla="*/ 25 w 71"/>
                <a:gd name="T11" fmla="*/ 55 h 55"/>
                <a:gd name="T12" fmla="*/ 27 w 71"/>
                <a:gd name="T13" fmla="*/ 55 h 55"/>
                <a:gd name="T14" fmla="*/ 33 w 71"/>
                <a:gd name="T15" fmla="*/ 53 h 55"/>
                <a:gd name="T16" fmla="*/ 67 w 71"/>
                <a:gd name="T17" fmla="*/ 27 h 55"/>
                <a:gd name="T18" fmla="*/ 69 w 71"/>
                <a:gd name="T19" fmla="*/ 15 h 55"/>
                <a:gd name="T20" fmla="*/ 56 w 71"/>
                <a:gd name="T21" fmla="*/ 13 h 55"/>
                <a:gd name="T22" fmla="*/ 30 w 71"/>
                <a:gd name="T23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55">
                  <a:moveTo>
                    <a:pt x="30" y="33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6" y="2"/>
                    <a:pt x="10" y="0"/>
                    <a:pt x="6" y="2"/>
                  </a:cubicBezTo>
                  <a:cubicBezTo>
                    <a:pt x="2" y="4"/>
                    <a:pt x="0" y="10"/>
                    <a:pt x="2" y="1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3"/>
                    <a:pt x="23" y="54"/>
                    <a:pt x="25" y="55"/>
                  </a:cubicBezTo>
                  <a:cubicBezTo>
                    <a:pt x="26" y="55"/>
                    <a:pt x="27" y="55"/>
                    <a:pt x="27" y="55"/>
                  </a:cubicBezTo>
                  <a:cubicBezTo>
                    <a:pt x="29" y="55"/>
                    <a:pt x="31" y="55"/>
                    <a:pt x="33" y="53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71" y="24"/>
                    <a:pt x="71" y="18"/>
                    <a:pt x="69" y="15"/>
                  </a:cubicBezTo>
                  <a:cubicBezTo>
                    <a:pt x="66" y="11"/>
                    <a:pt x="60" y="10"/>
                    <a:pt x="56" y="13"/>
                  </a:cubicBezTo>
                  <a:lnTo>
                    <a:pt x="3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black">
            <a:xfrm>
              <a:off x="4049796" y="3192221"/>
              <a:ext cx="119960" cy="218817"/>
            </a:xfrm>
            <a:custGeom>
              <a:avLst/>
              <a:gdLst>
                <a:gd name="T0" fmla="*/ 24 w 24"/>
                <a:gd name="T1" fmla="*/ 27 h 44"/>
                <a:gd name="T2" fmla="*/ 24 w 24"/>
                <a:gd name="T3" fmla="*/ 17 h 44"/>
                <a:gd name="T4" fmla="*/ 24 w 24"/>
                <a:gd name="T5" fmla="*/ 16 h 44"/>
                <a:gd name="T6" fmla="*/ 0 w 24"/>
                <a:gd name="T7" fmla="*/ 0 h 44"/>
                <a:gd name="T8" fmla="*/ 0 w 24"/>
                <a:gd name="T9" fmla="*/ 44 h 44"/>
                <a:gd name="T10" fmla="*/ 24 w 24"/>
                <a:gd name="T11" fmla="*/ 28 h 44"/>
                <a:gd name="T12" fmla="*/ 24 w 24"/>
                <a:gd name="T13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4">
                  <a:moveTo>
                    <a:pt x="24" y="2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4" y="27"/>
                    <a:pt x="2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black">
            <a:xfrm>
              <a:off x="4184488" y="3261652"/>
              <a:ext cx="90496" cy="79952"/>
            </a:xfrm>
            <a:custGeom>
              <a:avLst/>
              <a:gdLst>
                <a:gd name="T0" fmla="*/ 3 w 18"/>
                <a:gd name="T1" fmla="*/ 16 h 16"/>
                <a:gd name="T2" fmla="*/ 15 w 18"/>
                <a:gd name="T3" fmla="*/ 16 h 16"/>
                <a:gd name="T4" fmla="*/ 18 w 18"/>
                <a:gd name="T5" fmla="*/ 13 h 16"/>
                <a:gd name="T6" fmla="*/ 18 w 18"/>
                <a:gd name="T7" fmla="*/ 3 h 16"/>
                <a:gd name="T8" fmla="*/ 15 w 18"/>
                <a:gd name="T9" fmla="*/ 0 h 16"/>
                <a:gd name="T10" fmla="*/ 3 w 18"/>
                <a:gd name="T11" fmla="*/ 0 h 16"/>
                <a:gd name="T12" fmla="*/ 0 w 18"/>
                <a:gd name="T13" fmla="*/ 3 h 16"/>
                <a:gd name="T14" fmla="*/ 0 w 18"/>
                <a:gd name="T15" fmla="*/ 13 h 16"/>
                <a:gd name="T16" fmla="*/ 3 w 18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6">
                  <a:moveTo>
                    <a:pt x="3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8" y="15"/>
                    <a:pt x="18" y="1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"/>
                    <a:pt x="17" y="0"/>
                    <a:pt x="1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black">
            <a:xfrm>
              <a:off x="4005600" y="3173284"/>
              <a:ext cx="25255" cy="258793"/>
            </a:xfrm>
            <a:custGeom>
              <a:avLst/>
              <a:gdLst>
                <a:gd name="T0" fmla="*/ 3 w 5"/>
                <a:gd name="T1" fmla="*/ 0 h 52"/>
                <a:gd name="T2" fmla="*/ 2 w 5"/>
                <a:gd name="T3" fmla="*/ 0 h 52"/>
                <a:gd name="T4" fmla="*/ 0 w 5"/>
                <a:gd name="T5" fmla="*/ 2 h 52"/>
                <a:gd name="T6" fmla="*/ 0 w 5"/>
                <a:gd name="T7" fmla="*/ 50 h 52"/>
                <a:gd name="T8" fmla="*/ 2 w 5"/>
                <a:gd name="T9" fmla="*/ 52 h 52"/>
                <a:gd name="T10" fmla="*/ 3 w 5"/>
                <a:gd name="T11" fmla="*/ 52 h 52"/>
                <a:gd name="T12" fmla="*/ 5 w 5"/>
                <a:gd name="T13" fmla="*/ 50 h 52"/>
                <a:gd name="T14" fmla="*/ 5 w 5"/>
                <a:gd name="T15" fmla="*/ 2 h 52"/>
                <a:gd name="T16" fmla="*/ 3 w 5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2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5" y="51"/>
                    <a:pt x="5" y="5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38925" y="1862827"/>
            <a:ext cx="1524000" cy="3139440"/>
            <a:chOff x="523683" y="3054079"/>
            <a:chExt cx="1524000" cy="3139440"/>
          </a:xfrm>
          <a:solidFill>
            <a:srgbClr val="00AEEF"/>
          </a:solidFill>
        </p:grpSpPr>
        <p:sp>
          <p:nvSpPr>
            <p:cNvPr id="20" name="Rectangle 19"/>
            <p:cNvSpPr/>
            <p:nvPr>
              <p:custDataLst>
                <p:tags r:id="rId6"/>
              </p:custDataLst>
            </p:nvPr>
          </p:nvSpPr>
          <p:spPr bwMode="auto">
            <a:xfrm>
              <a:off x="523683" y="3054079"/>
              <a:ext cx="1524000" cy="3139440"/>
            </a:xfrm>
            <a:prstGeom prst="rect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40970" tIns="93980" rIns="140970" bIns="9398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 err="1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Auth</a:t>
              </a:r>
              <a:endParaRPr lang="en-US" sz="1500" kern="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endParaRPr>
            </a:p>
          </p:txBody>
        </p:sp>
        <p:sp>
          <p:nvSpPr>
            <p:cNvPr id="21" name="Freeform 164"/>
            <p:cNvSpPr>
              <a:spLocks noEditPoints="1"/>
            </p:cNvSpPr>
            <p:nvPr/>
          </p:nvSpPr>
          <p:spPr bwMode="black">
            <a:xfrm>
              <a:off x="847079" y="4011676"/>
              <a:ext cx="877207" cy="1216165"/>
            </a:xfrm>
            <a:custGeom>
              <a:avLst/>
              <a:gdLst>
                <a:gd name="T0" fmla="*/ 221 w 288"/>
                <a:gd name="T1" fmla="*/ 373 h 399"/>
                <a:gd name="T2" fmla="*/ 194 w 288"/>
                <a:gd name="T3" fmla="*/ 350 h 399"/>
                <a:gd name="T4" fmla="*/ 137 w 288"/>
                <a:gd name="T5" fmla="*/ 150 h 399"/>
                <a:gd name="T6" fmla="*/ 165 w 288"/>
                <a:gd name="T7" fmla="*/ 398 h 399"/>
                <a:gd name="T8" fmla="*/ 94 w 288"/>
                <a:gd name="T9" fmla="*/ 325 h 399"/>
                <a:gd name="T10" fmla="*/ 192 w 288"/>
                <a:gd name="T11" fmla="*/ 269 h 399"/>
                <a:gd name="T12" fmla="*/ 223 w 288"/>
                <a:gd name="T13" fmla="*/ 371 h 399"/>
                <a:gd name="T14" fmla="*/ 135 w 288"/>
                <a:gd name="T15" fmla="*/ 170 h 399"/>
                <a:gd name="T16" fmla="*/ 179 w 288"/>
                <a:gd name="T17" fmla="*/ 395 h 399"/>
                <a:gd name="T18" fmla="*/ 135 w 288"/>
                <a:gd name="T19" fmla="*/ 324 h 399"/>
                <a:gd name="T20" fmla="*/ 154 w 288"/>
                <a:gd name="T21" fmla="*/ 308 h 399"/>
                <a:gd name="T22" fmla="*/ 208 w 288"/>
                <a:gd name="T23" fmla="*/ 382 h 399"/>
                <a:gd name="T24" fmla="*/ 85 w 288"/>
                <a:gd name="T25" fmla="*/ 380 h 399"/>
                <a:gd name="T26" fmla="*/ 143 w 288"/>
                <a:gd name="T27" fmla="*/ 82 h 399"/>
                <a:gd name="T28" fmla="*/ 228 w 288"/>
                <a:gd name="T29" fmla="*/ 288 h 399"/>
                <a:gd name="T30" fmla="*/ 253 w 288"/>
                <a:gd name="T31" fmla="*/ 340 h 399"/>
                <a:gd name="T32" fmla="*/ 247 w 288"/>
                <a:gd name="T33" fmla="*/ 233 h 399"/>
                <a:gd name="T34" fmla="*/ 20 w 288"/>
                <a:gd name="T35" fmla="*/ 263 h 399"/>
                <a:gd name="T36" fmla="*/ 85 w 288"/>
                <a:gd name="T37" fmla="*/ 380 h 399"/>
                <a:gd name="T38" fmla="*/ 219 w 288"/>
                <a:gd name="T39" fmla="*/ 242 h 399"/>
                <a:gd name="T40" fmla="*/ 56 w 288"/>
                <a:gd name="T41" fmla="*/ 305 h 399"/>
                <a:gd name="T42" fmla="*/ 129 w 288"/>
                <a:gd name="T43" fmla="*/ 397 h 399"/>
                <a:gd name="T44" fmla="*/ 137 w 288"/>
                <a:gd name="T45" fmla="*/ 115 h 399"/>
                <a:gd name="T46" fmla="*/ 210 w 288"/>
                <a:gd name="T47" fmla="*/ 334 h 399"/>
                <a:gd name="T48" fmla="*/ 239 w 288"/>
                <a:gd name="T49" fmla="*/ 357 h 399"/>
                <a:gd name="T50" fmla="*/ 0 w 288"/>
                <a:gd name="T51" fmla="*/ 202 h 399"/>
                <a:gd name="T52" fmla="*/ 144 w 288"/>
                <a:gd name="T53" fmla="*/ 51 h 399"/>
                <a:gd name="T54" fmla="*/ 252 w 288"/>
                <a:gd name="T55" fmla="*/ 298 h 399"/>
                <a:gd name="T56" fmla="*/ 266 w 288"/>
                <a:gd name="T57" fmla="*/ 320 h 399"/>
                <a:gd name="T58" fmla="*/ 277 w 288"/>
                <a:gd name="T59" fmla="*/ 221 h 399"/>
                <a:gd name="T60" fmla="*/ 3 w 288"/>
                <a:gd name="T61" fmla="*/ 162 h 399"/>
                <a:gd name="T62" fmla="*/ 0 w 288"/>
                <a:gd name="T63" fmla="*/ 202 h 399"/>
                <a:gd name="T64" fmla="*/ 145 w 288"/>
                <a:gd name="T65" fmla="*/ 0 h 399"/>
                <a:gd name="T66" fmla="*/ 144 w 288"/>
                <a:gd name="T67" fmla="*/ 18 h 399"/>
                <a:gd name="T68" fmla="*/ 142 w 288"/>
                <a:gd name="T69" fmla="*/ 308 h 399"/>
                <a:gd name="T70" fmla="*/ 137 w 288"/>
                <a:gd name="T71" fmla="*/ 201 h 399"/>
                <a:gd name="T72" fmla="*/ 130 w 288"/>
                <a:gd name="T73" fmla="*/ 208 h 399"/>
                <a:gd name="T74" fmla="*/ 142 w 288"/>
                <a:gd name="T75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8" h="399">
                  <a:moveTo>
                    <a:pt x="223" y="371"/>
                  </a:moveTo>
                  <a:cubicBezTo>
                    <a:pt x="221" y="373"/>
                    <a:pt x="221" y="373"/>
                    <a:pt x="221" y="373"/>
                  </a:cubicBezTo>
                  <a:cubicBezTo>
                    <a:pt x="220" y="374"/>
                    <a:pt x="218" y="375"/>
                    <a:pt x="217" y="376"/>
                  </a:cubicBezTo>
                  <a:cubicBezTo>
                    <a:pt x="215" y="374"/>
                    <a:pt x="205" y="366"/>
                    <a:pt x="194" y="350"/>
                  </a:cubicBezTo>
                  <a:cubicBezTo>
                    <a:pt x="181" y="332"/>
                    <a:pt x="177" y="299"/>
                    <a:pt x="180" y="268"/>
                  </a:cubicBezTo>
                  <a:cubicBezTo>
                    <a:pt x="186" y="212"/>
                    <a:pt x="180" y="148"/>
                    <a:pt x="137" y="150"/>
                  </a:cubicBezTo>
                  <a:cubicBezTo>
                    <a:pt x="90" y="152"/>
                    <a:pt x="69" y="245"/>
                    <a:pt x="106" y="319"/>
                  </a:cubicBezTo>
                  <a:cubicBezTo>
                    <a:pt x="125" y="357"/>
                    <a:pt x="150" y="384"/>
                    <a:pt x="165" y="398"/>
                  </a:cubicBezTo>
                  <a:cubicBezTo>
                    <a:pt x="161" y="398"/>
                    <a:pt x="157" y="399"/>
                    <a:pt x="153" y="399"/>
                  </a:cubicBezTo>
                  <a:cubicBezTo>
                    <a:pt x="137" y="384"/>
                    <a:pt x="115" y="364"/>
                    <a:pt x="94" y="325"/>
                  </a:cubicBezTo>
                  <a:cubicBezTo>
                    <a:pt x="46" y="236"/>
                    <a:pt x="82" y="134"/>
                    <a:pt x="137" y="134"/>
                  </a:cubicBezTo>
                  <a:cubicBezTo>
                    <a:pt x="195" y="134"/>
                    <a:pt x="201" y="201"/>
                    <a:pt x="192" y="269"/>
                  </a:cubicBezTo>
                  <a:cubicBezTo>
                    <a:pt x="188" y="301"/>
                    <a:pt x="191" y="329"/>
                    <a:pt x="202" y="346"/>
                  </a:cubicBezTo>
                  <a:cubicBezTo>
                    <a:pt x="213" y="363"/>
                    <a:pt x="224" y="370"/>
                    <a:pt x="223" y="371"/>
                  </a:cubicBezTo>
                  <a:close/>
                  <a:moveTo>
                    <a:pt x="166" y="306"/>
                  </a:moveTo>
                  <a:cubicBezTo>
                    <a:pt x="163" y="275"/>
                    <a:pt x="185" y="172"/>
                    <a:pt x="135" y="170"/>
                  </a:cubicBezTo>
                  <a:cubicBezTo>
                    <a:pt x="104" y="169"/>
                    <a:pt x="77" y="248"/>
                    <a:pt x="125" y="329"/>
                  </a:cubicBezTo>
                  <a:cubicBezTo>
                    <a:pt x="143" y="361"/>
                    <a:pt x="166" y="383"/>
                    <a:pt x="179" y="395"/>
                  </a:cubicBezTo>
                  <a:cubicBezTo>
                    <a:pt x="182" y="394"/>
                    <a:pt x="185" y="393"/>
                    <a:pt x="188" y="392"/>
                  </a:cubicBezTo>
                  <a:cubicBezTo>
                    <a:pt x="177" y="381"/>
                    <a:pt x="153" y="358"/>
                    <a:pt x="135" y="324"/>
                  </a:cubicBezTo>
                  <a:cubicBezTo>
                    <a:pt x="101" y="266"/>
                    <a:pt x="110" y="186"/>
                    <a:pt x="135" y="186"/>
                  </a:cubicBezTo>
                  <a:cubicBezTo>
                    <a:pt x="168" y="186"/>
                    <a:pt x="149" y="268"/>
                    <a:pt x="154" y="308"/>
                  </a:cubicBezTo>
                  <a:cubicBezTo>
                    <a:pt x="160" y="352"/>
                    <a:pt x="187" y="377"/>
                    <a:pt x="200" y="386"/>
                  </a:cubicBezTo>
                  <a:cubicBezTo>
                    <a:pt x="203" y="385"/>
                    <a:pt x="205" y="384"/>
                    <a:pt x="208" y="382"/>
                  </a:cubicBezTo>
                  <a:cubicBezTo>
                    <a:pt x="199" y="375"/>
                    <a:pt x="170" y="350"/>
                    <a:pt x="166" y="306"/>
                  </a:cubicBezTo>
                  <a:close/>
                  <a:moveTo>
                    <a:pt x="85" y="380"/>
                  </a:moveTo>
                  <a:cubicBezTo>
                    <a:pt x="65" y="357"/>
                    <a:pt x="36" y="313"/>
                    <a:pt x="31" y="261"/>
                  </a:cubicBezTo>
                  <a:cubicBezTo>
                    <a:pt x="25" y="164"/>
                    <a:pt x="66" y="82"/>
                    <a:pt x="143" y="82"/>
                  </a:cubicBezTo>
                  <a:cubicBezTo>
                    <a:pt x="213" y="82"/>
                    <a:pt x="241" y="157"/>
                    <a:pt x="235" y="231"/>
                  </a:cubicBezTo>
                  <a:cubicBezTo>
                    <a:pt x="234" y="251"/>
                    <a:pt x="228" y="269"/>
                    <a:pt x="228" y="288"/>
                  </a:cubicBezTo>
                  <a:cubicBezTo>
                    <a:pt x="227" y="320"/>
                    <a:pt x="236" y="334"/>
                    <a:pt x="248" y="347"/>
                  </a:cubicBezTo>
                  <a:cubicBezTo>
                    <a:pt x="250" y="345"/>
                    <a:pt x="251" y="343"/>
                    <a:pt x="253" y="340"/>
                  </a:cubicBezTo>
                  <a:cubicBezTo>
                    <a:pt x="246" y="330"/>
                    <a:pt x="237" y="313"/>
                    <a:pt x="238" y="289"/>
                  </a:cubicBezTo>
                  <a:cubicBezTo>
                    <a:pt x="239" y="273"/>
                    <a:pt x="243" y="254"/>
                    <a:pt x="247" y="233"/>
                  </a:cubicBezTo>
                  <a:cubicBezTo>
                    <a:pt x="257" y="169"/>
                    <a:pt x="233" y="66"/>
                    <a:pt x="143" y="65"/>
                  </a:cubicBezTo>
                  <a:cubicBezTo>
                    <a:pt x="77" y="64"/>
                    <a:pt x="7" y="129"/>
                    <a:pt x="20" y="263"/>
                  </a:cubicBezTo>
                  <a:cubicBezTo>
                    <a:pt x="24" y="299"/>
                    <a:pt x="39" y="330"/>
                    <a:pt x="54" y="354"/>
                  </a:cubicBezTo>
                  <a:cubicBezTo>
                    <a:pt x="64" y="365"/>
                    <a:pt x="74" y="373"/>
                    <a:pt x="85" y="380"/>
                  </a:cubicBezTo>
                  <a:close/>
                  <a:moveTo>
                    <a:pt x="219" y="331"/>
                  </a:moveTo>
                  <a:cubicBezTo>
                    <a:pt x="211" y="309"/>
                    <a:pt x="212" y="277"/>
                    <a:pt x="219" y="242"/>
                  </a:cubicBezTo>
                  <a:cubicBezTo>
                    <a:pt x="228" y="183"/>
                    <a:pt x="216" y="99"/>
                    <a:pt x="137" y="99"/>
                  </a:cubicBezTo>
                  <a:cubicBezTo>
                    <a:pt x="73" y="99"/>
                    <a:pt x="16" y="198"/>
                    <a:pt x="56" y="305"/>
                  </a:cubicBezTo>
                  <a:cubicBezTo>
                    <a:pt x="72" y="346"/>
                    <a:pt x="96" y="376"/>
                    <a:pt x="113" y="393"/>
                  </a:cubicBezTo>
                  <a:cubicBezTo>
                    <a:pt x="118" y="395"/>
                    <a:pt x="123" y="396"/>
                    <a:pt x="129" y="397"/>
                  </a:cubicBezTo>
                  <a:cubicBezTo>
                    <a:pt x="113" y="382"/>
                    <a:pt x="84" y="348"/>
                    <a:pt x="67" y="300"/>
                  </a:cubicBezTo>
                  <a:cubicBezTo>
                    <a:pt x="37" y="213"/>
                    <a:pt x="79" y="116"/>
                    <a:pt x="137" y="115"/>
                  </a:cubicBezTo>
                  <a:cubicBezTo>
                    <a:pt x="189" y="114"/>
                    <a:pt x="216" y="168"/>
                    <a:pt x="208" y="239"/>
                  </a:cubicBezTo>
                  <a:cubicBezTo>
                    <a:pt x="201" y="274"/>
                    <a:pt x="200" y="310"/>
                    <a:pt x="210" y="334"/>
                  </a:cubicBezTo>
                  <a:cubicBezTo>
                    <a:pt x="217" y="351"/>
                    <a:pt x="228" y="359"/>
                    <a:pt x="233" y="363"/>
                  </a:cubicBezTo>
                  <a:cubicBezTo>
                    <a:pt x="235" y="361"/>
                    <a:pt x="237" y="359"/>
                    <a:pt x="239" y="357"/>
                  </a:cubicBezTo>
                  <a:cubicBezTo>
                    <a:pt x="235" y="354"/>
                    <a:pt x="225" y="347"/>
                    <a:pt x="219" y="331"/>
                  </a:cubicBezTo>
                  <a:close/>
                  <a:moveTo>
                    <a:pt x="0" y="202"/>
                  </a:moveTo>
                  <a:cubicBezTo>
                    <a:pt x="0" y="217"/>
                    <a:pt x="1" y="231"/>
                    <a:pt x="4" y="245"/>
                  </a:cubicBezTo>
                  <a:cubicBezTo>
                    <a:pt x="6" y="146"/>
                    <a:pt x="40" y="49"/>
                    <a:pt x="144" y="51"/>
                  </a:cubicBezTo>
                  <a:cubicBezTo>
                    <a:pt x="230" y="51"/>
                    <a:pt x="271" y="143"/>
                    <a:pt x="262" y="219"/>
                  </a:cubicBezTo>
                  <a:cubicBezTo>
                    <a:pt x="259" y="248"/>
                    <a:pt x="252" y="276"/>
                    <a:pt x="252" y="298"/>
                  </a:cubicBezTo>
                  <a:cubicBezTo>
                    <a:pt x="252" y="315"/>
                    <a:pt x="258" y="326"/>
                    <a:pt x="260" y="330"/>
                  </a:cubicBezTo>
                  <a:cubicBezTo>
                    <a:pt x="262" y="327"/>
                    <a:pt x="264" y="323"/>
                    <a:pt x="266" y="320"/>
                  </a:cubicBezTo>
                  <a:cubicBezTo>
                    <a:pt x="263" y="314"/>
                    <a:pt x="261" y="308"/>
                    <a:pt x="262" y="298"/>
                  </a:cubicBezTo>
                  <a:cubicBezTo>
                    <a:pt x="262" y="279"/>
                    <a:pt x="272" y="252"/>
                    <a:pt x="277" y="221"/>
                  </a:cubicBezTo>
                  <a:cubicBezTo>
                    <a:pt x="288" y="144"/>
                    <a:pt x="247" y="31"/>
                    <a:pt x="144" y="31"/>
                  </a:cubicBezTo>
                  <a:cubicBezTo>
                    <a:pt x="62" y="32"/>
                    <a:pt x="18" y="92"/>
                    <a:pt x="3" y="162"/>
                  </a:cubicBezTo>
                  <a:cubicBezTo>
                    <a:pt x="1" y="175"/>
                    <a:pt x="0" y="188"/>
                    <a:pt x="0" y="201"/>
                  </a:cubicBezTo>
                  <a:cubicBezTo>
                    <a:pt x="0" y="201"/>
                    <a:pt x="0" y="202"/>
                    <a:pt x="0" y="202"/>
                  </a:cubicBezTo>
                  <a:close/>
                  <a:moveTo>
                    <a:pt x="262" y="75"/>
                  </a:moveTo>
                  <a:cubicBezTo>
                    <a:pt x="244" y="44"/>
                    <a:pt x="206" y="0"/>
                    <a:pt x="145" y="0"/>
                  </a:cubicBezTo>
                  <a:cubicBezTo>
                    <a:pt x="108" y="0"/>
                    <a:pt x="80" y="18"/>
                    <a:pt x="58" y="40"/>
                  </a:cubicBezTo>
                  <a:cubicBezTo>
                    <a:pt x="60" y="39"/>
                    <a:pt x="91" y="18"/>
                    <a:pt x="144" y="18"/>
                  </a:cubicBezTo>
                  <a:cubicBezTo>
                    <a:pt x="220" y="18"/>
                    <a:pt x="262" y="75"/>
                    <a:pt x="262" y="75"/>
                  </a:cubicBezTo>
                  <a:close/>
                  <a:moveTo>
                    <a:pt x="142" y="308"/>
                  </a:moveTo>
                  <a:cubicBezTo>
                    <a:pt x="140" y="294"/>
                    <a:pt x="141" y="277"/>
                    <a:pt x="142" y="260"/>
                  </a:cubicBezTo>
                  <a:cubicBezTo>
                    <a:pt x="143" y="238"/>
                    <a:pt x="144" y="209"/>
                    <a:pt x="137" y="201"/>
                  </a:cubicBezTo>
                  <a:cubicBezTo>
                    <a:pt x="137" y="201"/>
                    <a:pt x="137" y="201"/>
                    <a:pt x="135" y="201"/>
                  </a:cubicBezTo>
                  <a:cubicBezTo>
                    <a:pt x="135" y="201"/>
                    <a:pt x="132" y="202"/>
                    <a:pt x="130" y="208"/>
                  </a:cubicBezTo>
                  <a:cubicBezTo>
                    <a:pt x="122" y="227"/>
                    <a:pt x="122" y="271"/>
                    <a:pt x="141" y="308"/>
                  </a:cubicBezTo>
                  <a:cubicBezTo>
                    <a:pt x="141" y="309"/>
                    <a:pt x="142" y="309"/>
                    <a:pt x="142" y="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57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56085" y="1867057"/>
            <a:ext cx="1524000" cy="1524000"/>
            <a:chOff x="2155586" y="4666056"/>
            <a:chExt cx="1524000" cy="1524000"/>
          </a:xfrm>
          <a:solidFill>
            <a:srgbClr val="00AEEF"/>
          </a:solidFill>
        </p:grpSpPr>
        <p:sp>
          <p:nvSpPr>
            <p:cNvPr id="23" name="Rectangle 22"/>
            <p:cNvSpPr/>
            <p:nvPr>
              <p:custDataLst>
                <p:tags r:id="rId5"/>
              </p:custDataLst>
            </p:nvPr>
          </p:nvSpPr>
          <p:spPr bwMode="auto">
            <a:xfrm>
              <a:off x="2155586" y="4666056"/>
              <a:ext cx="1524000" cy="1524000"/>
            </a:xfrm>
            <a:prstGeom prst="rect">
              <a:avLst/>
            </a:pr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45720" rIns="6858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Server Logic</a:t>
              </a:r>
            </a:p>
          </p:txBody>
        </p:sp>
        <p:grpSp>
          <p:nvGrpSpPr>
            <p:cNvPr id="24" name="Group 23"/>
            <p:cNvGrpSpPr/>
            <p:nvPr/>
          </p:nvGrpSpPr>
          <p:grpSpPr bwMode="black">
            <a:xfrm>
              <a:off x="2405244" y="4942461"/>
              <a:ext cx="975049" cy="828286"/>
              <a:chOff x="5184775" y="225425"/>
              <a:chExt cx="1500188" cy="1220788"/>
            </a:xfrm>
            <a:grpFill/>
          </p:grpSpPr>
          <p:sp>
            <p:nvSpPr>
              <p:cNvPr id="25" name="Freeform 86"/>
              <p:cNvSpPr>
                <a:spLocks noEditPoints="1"/>
              </p:cNvSpPr>
              <p:nvPr/>
            </p:nvSpPr>
            <p:spPr bwMode="black">
              <a:xfrm>
                <a:off x="5184775" y="344488"/>
                <a:ext cx="1095375" cy="110172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057">
                  <a:defRPr/>
                </a:pPr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Oval 87"/>
              <p:cNvSpPr>
                <a:spLocks noChangeArrowheads="1"/>
              </p:cNvSpPr>
              <p:nvPr/>
            </p:nvSpPr>
            <p:spPr bwMode="black">
              <a:xfrm>
                <a:off x="5630863" y="81280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057">
                  <a:defRPr/>
                </a:pPr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Freeform 88"/>
              <p:cNvSpPr>
                <a:spLocks noEditPoints="1"/>
              </p:cNvSpPr>
              <p:nvPr/>
            </p:nvSpPr>
            <p:spPr bwMode="black">
              <a:xfrm>
                <a:off x="6129338" y="225425"/>
                <a:ext cx="555625" cy="598488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057">
                  <a:defRPr/>
                </a:pPr>
                <a:endParaRPr lang="en-US" sz="16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9700025" y="1864161"/>
            <a:ext cx="1524000" cy="1524000"/>
            <a:chOff x="7955320" y="3231289"/>
            <a:chExt cx="1524000" cy="1524000"/>
          </a:xfrm>
        </p:grpSpPr>
        <p:sp>
          <p:nvSpPr>
            <p:cNvPr id="30" name="Rectangle 29"/>
            <p:cNvSpPr/>
            <p:nvPr>
              <p:custDataLst>
                <p:tags r:id="rId4"/>
              </p:custDataLst>
            </p:nvPr>
          </p:nvSpPr>
          <p:spPr bwMode="auto">
            <a:xfrm>
              <a:off x="7955320" y="3231289"/>
              <a:ext cx="1524000" cy="1524000"/>
            </a:xfrm>
            <a:prstGeom prst="rect">
              <a:avLst/>
            </a:prstGeom>
            <a:solidFill>
              <a:srgbClr val="00AEE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45720" rIns="6858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 smtClean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Logging &amp; </a:t>
              </a:r>
              <a:r>
                <a:rPr lang="en-US" sz="1500" kern="0" dirty="0" err="1" smtClean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Diag</a:t>
              </a:r>
              <a:endParaRPr lang="en-US" sz="1500" kern="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258106" y="3524595"/>
              <a:ext cx="851488" cy="827454"/>
              <a:chOff x="8258106" y="3524595"/>
              <a:chExt cx="851488" cy="82745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258106" y="3912629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258106" y="4024373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258106" y="4131069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258106" y="4240022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8258106" y="4352049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sp>
            <p:nvSpPr>
              <p:cNvPr id="37" name="Right Arrow 36"/>
              <p:cNvSpPr/>
              <p:nvPr/>
            </p:nvSpPr>
            <p:spPr bwMode="auto">
              <a:xfrm rot="5400000">
                <a:off x="8551541" y="3608273"/>
                <a:ext cx="226060" cy="219704"/>
              </a:xfrm>
              <a:prstGeom prst="rightArrow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20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8258106" y="3524595"/>
                <a:ext cx="85148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</p:grpSp>
      <p:grpSp>
        <p:nvGrpSpPr>
          <p:cNvPr id="39" name="Group 38"/>
          <p:cNvGrpSpPr/>
          <p:nvPr/>
        </p:nvGrpSpPr>
        <p:grpSpPr>
          <a:xfrm>
            <a:off x="9697081" y="3478267"/>
            <a:ext cx="1524000" cy="1524000"/>
            <a:chOff x="7952376" y="4845395"/>
            <a:chExt cx="1524000" cy="1524000"/>
          </a:xfrm>
        </p:grpSpPr>
        <p:sp>
          <p:nvSpPr>
            <p:cNvPr id="40" name="Rectangle 39"/>
            <p:cNvSpPr/>
            <p:nvPr>
              <p:custDataLst>
                <p:tags r:id="rId3"/>
              </p:custDataLst>
            </p:nvPr>
          </p:nvSpPr>
          <p:spPr bwMode="auto">
            <a:xfrm>
              <a:off x="7952376" y="4845395"/>
              <a:ext cx="1524000" cy="1524000"/>
            </a:xfrm>
            <a:prstGeom prst="rect">
              <a:avLst/>
            </a:prstGeom>
            <a:solidFill>
              <a:srgbClr val="00AEE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45720" rIns="6858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Scale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8157092" y="5730983"/>
              <a:ext cx="309061" cy="1905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 flipV="1">
              <a:off x="8669418" y="5320877"/>
              <a:ext cx="440176" cy="1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 flipV="1">
              <a:off x="8452432" y="5695289"/>
              <a:ext cx="71055" cy="36964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>
            <a:xfrm>
              <a:off x="8516519" y="5674334"/>
              <a:ext cx="105264" cy="203678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>
            <a:xfrm flipV="1">
              <a:off x="8622606" y="5307543"/>
              <a:ext cx="65028" cy="580100"/>
            </a:xfrm>
            <a:prstGeom prst="line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V="1">
              <a:off x="9103329" y="5036484"/>
              <a:ext cx="328208" cy="284394"/>
            </a:xfrm>
            <a:prstGeom prst="straightConnector1">
              <a:avLst/>
            </a:prstGeom>
            <a:noFill/>
            <a:ln w="38100" cap="flat" cmpd="sng" algn="ctr">
              <a:solidFill>
                <a:srgbClr val="FFFFFF"/>
              </a:solidFill>
              <a:prstDash val="solid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8069864" y="3478267"/>
            <a:ext cx="1524000" cy="1524000"/>
            <a:chOff x="6325159" y="4845395"/>
            <a:chExt cx="1524000" cy="1524000"/>
          </a:xfrm>
        </p:grpSpPr>
        <p:sp>
          <p:nvSpPr>
            <p:cNvPr id="48" name="Rectangle 47"/>
            <p:cNvSpPr/>
            <p:nvPr>
              <p:custDataLst>
                <p:tags r:id="rId2"/>
              </p:custDataLst>
            </p:nvPr>
          </p:nvSpPr>
          <p:spPr bwMode="auto">
            <a:xfrm>
              <a:off x="6325159" y="4845395"/>
              <a:ext cx="1524000" cy="1524000"/>
            </a:xfrm>
            <a:prstGeom prst="rect">
              <a:avLst/>
            </a:prstGeom>
            <a:solidFill>
              <a:srgbClr val="00AEE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80" tIns="45720" rIns="68580" bIns="45720" numCol="1" rtlCol="0" anchor="b" anchorCtr="0" compatLnSpc="1">
              <a:prstTxWarp prst="textNoShape">
                <a:avLst/>
              </a:prstTxWarp>
            </a:bodyPr>
            <a:lstStyle/>
            <a:p>
              <a:pPr defTabSz="91375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 dirty="0" smtClean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</a:rPr>
                <a:t>Scheduler</a:t>
              </a:r>
              <a:endParaRPr lang="en-US" sz="1500" kern="0" dirty="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endParaRPr>
            </a:p>
          </p:txBody>
        </p:sp>
        <p:pic>
          <p:nvPicPr>
            <p:cNvPr id="49" name="Picture 4" descr="C:\Users\Jonahs\Dropbox\Projects SCOTT\MEET Windows Azure\source\Background\tile-icon-cache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522" y="5122961"/>
              <a:ext cx="851488" cy="851488"/>
            </a:xfrm>
            <a:prstGeom prst="rect">
              <a:avLst/>
            </a:prstGeom>
            <a:solidFill>
              <a:srgbClr val="00AEE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07864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615553"/>
          </a:xfrm>
        </p:spPr>
        <p:txBody>
          <a:bodyPr/>
          <a:lstStyle/>
          <a:p>
            <a:r>
              <a:rPr lang="de-DE" sz="4000" dirty="0" smtClean="0"/>
              <a:t>Async Messaging with Service Bus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54" y="2539645"/>
            <a:ext cx="1440305" cy="115834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686814" y="2736234"/>
            <a:ext cx="15841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Telemetry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30354" y="2797951"/>
            <a:ext cx="3600400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81367" y="2922984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Azure Service Bus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41696" y="2349591"/>
            <a:ext cx="3282944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57627" y="2479904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Subscriber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41696" y="3279595"/>
            <a:ext cx="3282944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991" y="3432614"/>
            <a:ext cx="651504" cy="5239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02167" y="3401275"/>
            <a:ext cx="236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Devices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  <p:bldP spid="12" grpId="0" animBg="1"/>
      <p:bldP spid="13" grpId="0"/>
      <p:bldP spid="1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79376" y="908720"/>
            <a:ext cx="10585175" cy="615553"/>
          </a:xfrm>
        </p:spPr>
        <p:txBody>
          <a:bodyPr/>
          <a:lstStyle/>
          <a:p>
            <a:r>
              <a:rPr lang="de-DE" sz="4000" dirty="0" smtClean="0"/>
              <a:t>Async Messaging with Notification Hubs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54" y="2539645"/>
            <a:ext cx="1440305" cy="1158340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2686814" y="2736234"/>
            <a:ext cx="15841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Telemetry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43264" y="2686496"/>
            <a:ext cx="3600400" cy="8300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i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94277" y="2811529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Notification Hubs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5227" y="3399663"/>
            <a:ext cx="407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800" dirty="0" smtClean="0">
                <a:solidFill>
                  <a:schemeClr val="bg1"/>
                </a:solidFill>
              </a:rPr>
              <a:t>Devices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03712" y="5206315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86" y="5260359"/>
            <a:ext cx="822339" cy="661352"/>
          </a:xfrm>
          <a:prstGeom prst="rect">
            <a:avLst/>
          </a:prstGeom>
        </p:spPr>
      </p:pic>
      <p:pic>
        <p:nvPicPr>
          <p:cNvPr id="19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73" y="2064663"/>
            <a:ext cx="1348608" cy="1036833"/>
          </a:xfrm>
          <a:prstGeom prst="rect">
            <a:avLst/>
          </a:prstGeom>
        </p:spPr>
      </p:pic>
      <p:pic>
        <p:nvPicPr>
          <p:cNvPr id="20" name="Grafi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814" y="2116881"/>
            <a:ext cx="1399362" cy="1036833"/>
          </a:xfrm>
          <a:prstGeom prst="rect">
            <a:avLst/>
          </a:prstGeom>
        </p:spPr>
      </p:pic>
      <p:pic>
        <p:nvPicPr>
          <p:cNvPr id="21" name="Grafik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02" y="3399663"/>
            <a:ext cx="967753" cy="1035601"/>
          </a:xfrm>
          <a:prstGeom prst="rect">
            <a:avLst/>
          </a:prstGeom>
        </p:spPr>
      </p:pic>
      <p:pic>
        <p:nvPicPr>
          <p:cNvPr id="22" name="Grafik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51" y="3448601"/>
            <a:ext cx="951842" cy="951842"/>
          </a:xfrm>
          <a:prstGeom prst="rect">
            <a:avLst/>
          </a:prstGeom>
        </p:spPr>
      </p:pic>
      <p:pic>
        <p:nvPicPr>
          <p:cNvPr id="23" name="Grafik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493" y="3448601"/>
            <a:ext cx="881099" cy="8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1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836712"/>
            <a:ext cx="8676964" cy="2462213"/>
          </a:xfrm>
        </p:spPr>
        <p:txBody>
          <a:bodyPr/>
          <a:lstStyle/>
          <a:p>
            <a:r>
              <a:rPr lang="de-DE" dirty="0" smtClean="0"/>
              <a:t>There‘s still</a:t>
            </a:r>
            <a:br>
              <a:rPr lang="de-DE" dirty="0" smtClean="0"/>
            </a:br>
            <a:r>
              <a:rPr lang="de-DE" dirty="0" smtClean="0"/>
              <a:t>a challenge!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59396" y="1484784"/>
            <a:ext cx="10165377" cy="3939540"/>
          </a:xfrm>
        </p:spPr>
        <p:txBody>
          <a:bodyPr/>
          <a:lstStyle/>
          <a:p>
            <a:pPr algn="ctr"/>
            <a:r>
              <a:rPr lang="en-US" b="1" dirty="0"/>
              <a:t>The “Internet Of Things” …</a:t>
            </a:r>
            <a:br>
              <a:rPr lang="en-US" b="1" dirty="0"/>
            </a:br>
            <a:r>
              <a:rPr lang="en-US" b="1" dirty="0"/>
              <a:t>... is neither really about “Things” …</a:t>
            </a:r>
            <a:br>
              <a:rPr lang="en-US" b="1" dirty="0"/>
            </a:br>
            <a:r>
              <a:rPr lang="en-US" b="1" dirty="0"/>
              <a:t>… nor really about “The Internet” …</a:t>
            </a:r>
            <a:br>
              <a:rPr lang="en-US" b="1" dirty="0"/>
            </a:br>
            <a:r>
              <a:rPr lang="en-US" b="1" dirty="0"/>
              <a:t>… its about creating systems …</a:t>
            </a:r>
            <a:br>
              <a:rPr lang="en-US" b="1" dirty="0"/>
            </a:br>
            <a:r>
              <a:rPr lang="en-US" b="1" dirty="0"/>
              <a:t>… that make our daily lives better …</a:t>
            </a:r>
            <a:br>
              <a:rPr lang="en-US" b="1" dirty="0"/>
            </a:br>
            <a:r>
              <a:rPr lang="en-US" b="1" dirty="0"/>
              <a:t>… safer, more reliable, more efficient …</a:t>
            </a:r>
            <a:br>
              <a:rPr lang="en-US" b="1" dirty="0"/>
            </a:br>
            <a:r>
              <a:rPr lang="en-US" b="1" dirty="0"/>
              <a:t>… and more fun</a:t>
            </a:r>
            <a:r>
              <a:rPr lang="en-US" b="1" dirty="0" smtClean="0"/>
              <a:t>! *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9436" y="476672"/>
            <a:ext cx="10174287" cy="664797"/>
          </a:xfr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IoT?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5660" y="598528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* Clemens Vasters; </a:t>
            </a:r>
            <a:r>
              <a:rPr lang="de-DE" dirty="0" err="1" smtClean="0"/>
              <a:t>Architect</a:t>
            </a:r>
            <a:r>
              <a:rPr lang="de-DE" dirty="0" smtClean="0"/>
              <a:t>; </a:t>
            </a:r>
            <a:r>
              <a:rPr lang="de-DE" smtClean="0"/>
              <a:t>Microsoft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6031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57759" y="2169197"/>
            <a:ext cx="487979" cy="487979"/>
            <a:chOff x="609600" y="502508"/>
            <a:chExt cx="395416" cy="395416"/>
          </a:xfrm>
        </p:grpSpPr>
        <p:sp>
          <p:nvSpPr>
            <p:cNvPr id="6" name="Rectangle 5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latin typeface="Calibri" panose="020F0502020204030204"/>
              </a:endParaRPr>
            </a:p>
          </p:txBody>
        </p:sp>
        <p:sp>
          <p:nvSpPr>
            <p:cNvPr id="7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latin typeface="Calibri" panose="020F0502020204030204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57759" y="4489194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latin typeface="Calibri" panose="020F0502020204030204"/>
            </a:endParaRPr>
          </a:p>
        </p:txBody>
      </p:sp>
      <p:sp>
        <p:nvSpPr>
          <p:cNvPr id="9" name="Up Arrow 8"/>
          <p:cNvSpPr/>
          <p:nvPr/>
        </p:nvSpPr>
        <p:spPr>
          <a:xfrm rot="10800000">
            <a:off x="2738866" y="2790597"/>
            <a:ext cx="487979" cy="1565177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9881" y="1232756"/>
            <a:ext cx="14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00" dirty="0" smtClean="0">
                <a:solidFill>
                  <a:schemeClr val="bg1"/>
                </a:solidFill>
              </a:rPr>
              <a:t>Telemetry</a:t>
            </a:r>
          </a:p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Ingest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4084172" y="2230885"/>
            <a:ext cx="1858875" cy="21421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6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>
                <a:solidFill>
                  <a:schemeClr val="tx1"/>
                </a:solidFill>
                <a:latin typeface="+mn-lt"/>
              </a:rPr>
              <a:t>m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achines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6454191" y="2227187"/>
            <a:ext cx="1664568" cy="24745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20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/ </a:t>
            </a:r>
            <a:r>
              <a:rPr lang="de-DE" sz="2400" b="1" dirty="0" err="1">
                <a:solidFill>
                  <a:schemeClr val="tx1"/>
                </a:solidFill>
                <a:latin typeface="+mn-lt"/>
              </a:rPr>
              <a:t>m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achine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5987824" y="2230885"/>
            <a:ext cx="529444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X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8435131" y="2244334"/>
            <a:ext cx="2074406" cy="32870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120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production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line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8118759" y="2259589"/>
            <a:ext cx="529444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=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4235071" y="1160748"/>
            <a:ext cx="3149516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ClrTx/>
              <a:buFont typeface="Wingdings" panose="05000000000000000000" pitchFamily="2" charset="2"/>
              <a:buNone/>
            </a:pP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Let‘s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do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math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Communication Patterns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20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6031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57759" y="2169197"/>
            <a:ext cx="487979" cy="487979"/>
            <a:chOff x="609600" y="502508"/>
            <a:chExt cx="395416" cy="395416"/>
          </a:xfrm>
        </p:grpSpPr>
        <p:sp>
          <p:nvSpPr>
            <p:cNvPr id="6" name="Rectangle 5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latin typeface="Calibri" panose="020F0502020204030204"/>
              </a:endParaRPr>
            </a:p>
          </p:txBody>
        </p:sp>
        <p:sp>
          <p:nvSpPr>
            <p:cNvPr id="7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latin typeface="Calibri" panose="020F0502020204030204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57759" y="4489194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latin typeface="Calibri" panose="020F0502020204030204"/>
            </a:endParaRPr>
          </a:p>
        </p:txBody>
      </p:sp>
      <p:sp>
        <p:nvSpPr>
          <p:cNvPr id="9" name="Up Arrow 8"/>
          <p:cNvSpPr/>
          <p:nvPr/>
        </p:nvSpPr>
        <p:spPr>
          <a:xfrm rot="10800000">
            <a:off x="2738866" y="2790597"/>
            <a:ext cx="487979" cy="1565177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9881" y="1232756"/>
            <a:ext cx="14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00" dirty="0" smtClean="0">
                <a:solidFill>
                  <a:schemeClr val="bg1"/>
                </a:solidFill>
              </a:rPr>
              <a:t>Telemetry</a:t>
            </a:r>
          </a:p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Ingest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Communication Patterns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385283" y="2302893"/>
            <a:ext cx="2007494" cy="32870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>
                <a:solidFill>
                  <a:schemeClr val="tx1"/>
                </a:solidFill>
                <a:latin typeface="+mn-lt"/>
              </a:rPr>
              <a:t>4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production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lines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plant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4138656" y="2340751"/>
            <a:ext cx="2129722" cy="20682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120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/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production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line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6120561" y="2302893"/>
            <a:ext cx="529444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X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8567868" y="2316342"/>
            <a:ext cx="2074406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480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plant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8251496" y="2331597"/>
            <a:ext cx="529444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=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4367808" y="1232756"/>
            <a:ext cx="3149516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ClrTx/>
              <a:buFont typeface="Wingdings" panose="05000000000000000000" pitchFamily="2" charset="2"/>
              <a:buNone/>
            </a:pP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Let‘s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do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math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…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1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6031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57759" y="2169197"/>
            <a:ext cx="487979" cy="487979"/>
            <a:chOff x="609600" y="502508"/>
            <a:chExt cx="395416" cy="395416"/>
          </a:xfrm>
        </p:grpSpPr>
        <p:sp>
          <p:nvSpPr>
            <p:cNvPr id="6" name="Rectangle 5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latin typeface="Calibri" panose="020F0502020204030204"/>
              </a:endParaRPr>
            </a:p>
          </p:txBody>
        </p:sp>
        <p:sp>
          <p:nvSpPr>
            <p:cNvPr id="7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latin typeface="Calibri" panose="020F0502020204030204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57759" y="4489194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latin typeface="Calibri" panose="020F0502020204030204"/>
            </a:endParaRPr>
          </a:p>
        </p:txBody>
      </p:sp>
      <p:sp>
        <p:nvSpPr>
          <p:cNvPr id="9" name="Up Arrow 8"/>
          <p:cNvSpPr/>
          <p:nvPr/>
        </p:nvSpPr>
        <p:spPr>
          <a:xfrm rot="10800000">
            <a:off x="2738866" y="2790597"/>
            <a:ext cx="487979" cy="1565177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9881" y="1232756"/>
            <a:ext cx="14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00" dirty="0" smtClean="0">
                <a:solidFill>
                  <a:schemeClr val="bg1"/>
                </a:solidFill>
              </a:rPr>
              <a:t>Telemetry</a:t>
            </a:r>
          </a:p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Ingest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Communication Patterns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4119028" y="2234017"/>
            <a:ext cx="1858875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480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sensors</a:t>
            </a: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plant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6258495" y="2238828"/>
            <a:ext cx="2129722" cy="32870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60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telemetry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ingests</a:t>
            </a: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minute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6022680" y="2234017"/>
            <a:ext cx="529444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X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6" name="Text Placeholder 1"/>
          <p:cNvSpPr txBox="1">
            <a:spLocks/>
          </p:cNvSpPr>
          <p:nvPr/>
        </p:nvSpPr>
        <p:spPr>
          <a:xfrm>
            <a:off x="8469987" y="2247466"/>
            <a:ext cx="2074406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1,728,000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ingests</a:t>
            </a: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hour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Text Placeholder 1"/>
          <p:cNvSpPr txBox="1">
            <a:spLocks/>
          </p:cNvSpPr>
          <p:nvPr/>
        </p:nvSpPr>
        <p:spPr>
          <a:xfrm>
            <a:off x="8153615" y="2262721"/>
            <a:ext cx="529444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=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4269927" y="1163880"/>
            <a:ext cx="3149516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ClrTx/>
              <a:buFont typeface="Wingdings" panose="05000000000000000000" pitchFamily="2" charset="2"/>
              <a:buNone/>
            </a:pP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Let‘s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do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math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…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3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6031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57759" y="2169197"/>
            <a:ext cx="487979" cy="487979"/>
            <a:chOff x="609600" y="502508"/>
            <a:chExt cx="395416" cy="395416"/>
          </a:xfrm>
        </p:grpSpPr>
        <p:sp>
          <p:nvSpPr>
            <p:cNvPr id="6" name="Rectangle 5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latin typeface="Calibri" panose="020F0502020204030204"/>
              </a:endParaRPr>
            </a:p>
          </p:txBody>
        </p:sp>
        <p:sp>
          <p:nvSpPr>
            <p:cNvPr id="7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latin typeface="Calibri" panose="020F0502020204030204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757759" y="4489194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latin typeface="Calibri" panose="020F0502020204030204"/>
            </a:endParaRPr>
          </a:p>
        </p:txBody>
      </p:sp>
      <p:sp>
        <p:nvSpPr>
          <p:cNvPr id="9" name="Up Arrow 8"/>
          <p:cNvSpPr/>
          <p:nvPr/>
        </p:nvSpPr>
        <p:spPr>
          <a:xfrm rot="10800000">
            <a:off x="2738866" y="2790597"/>
            <a:ext cx="487979" cy="1565177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latin typeface="Calibri" panose="020F050202020403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9881" y="1232756"/>
            <a:ext cx="14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00" dirty="0" smtClean="0">
                <a:solidFill>
                  <a:schemeClr val="bg1"/>
                </a:solidFill>
              </a:rPr>
              <a:t>Telemetry</a:t>
            </a:r>
          </a:p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Ingest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Communication Patterns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4360925" y="2242563"/>
            <a:ext cx="1858875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1,728,000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ingests</a:t>
            </a: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hour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6500392" y="2247374"/>
            <a:ext cx="2129722" cy="31516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>
                <a:solidFill>
                  <a:schemeClr val="tx1"/>
                </a:solidFill>
                <a:latin typeface="+mn-lt"/>
              </a:rPr>
              <a:t>50 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>
                <a:solidFill>
                  <a:schemeClr val="tx1"/>
                </a:solidFill>
                <a:latin typeface="+mn-lt"/>
              </a:rPr>
              <a:t>e.g. customers</a:t>
            </a:r>
            <a:endParaRPr lang="de-DE" b="1" dirty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6264577" y="2242563"/>
            <a:ext cx="529444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X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8711884" y="2256012"/>
            <a:ext cx="2074406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86,400,000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ingests</a:t>
            </a:r>
            <a:endParaRPr lang="de-DE" sz="2400" b="1" dirty="0" smtClean="0">
              <a:solidFill>
                <a:schemeClr val="tx1"/>
              </a:solidFill>
              <a:latin typeface="+mn-lt"/>
            </a:endParaRP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/</a:t>
            </a:r>
          </a:p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err="1" smtClean="0">
                <a:solidFill>
                  <a:schemeClr val="tx1"/>
                </a:solidFill>
                <a:latin typeface="+mn-lt"/>
              </a:rPr>
              <a:t>hour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 algn="ctr"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8395512" y="2271267"/>
            <a:ext cx="529444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2400" b="1" dirty="0" smtClean="0">
                <a:solidFill>
                  <a:schemeClr val="tx1"/>
                </a:solidFill>
                <a:latin typeface="+mn-lt"/>
              </a:rPr>
              <a:t>=</a:t>
            </a:r>
            <a:endParaRPr lang="de-DE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4511824" y="1172426"/>
            <a:ext cx="3149516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ClrTx/>
              <a:buFont typeface="Wingdings" panose="05000000000000000000" pitchFamily="2" charset="2"/>
              <a:buNone/>
            </a:pP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Let‘s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do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the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  <a:latin typeface="+mn-lt"/>
              </a:rPr>
              <a:t>math</a:t>
            </a:r>
            <a:r>
              <a:rPr lang="de-DE" sz="2400" dirty="0" smtClean="0">
                <a:solidFill>
                  <a:schemeClr val="tx1"/>
                </a:solidFill>
                <a:latin typeface="+mn-lt"/>
              </a:rPr>
              <a:t> …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9" name="Text Placeholder 1"/>
          <p:cNvSpPr txBox="1">
            <a:spLocks/>
          </p:cNvSpPr>
          <p:nvPr/>
        </p:nvSpPr>
        <p:spPr>
          <a:xfrm>
            <a:off x="5189737" y="4643221"/>
            <a:ext cx="4653623" cy="7940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algn="ctr">
              <a:buClrTx/>
              <a:buFont typeface="Wingdings" panose="05000000000000000000" pitchFamily="2" charset="2"/>
              <a:buNone/>
            </a:pPr>
            <a:r>
              <a:rPr lang="de-DE" sz="4400" b="1" dirty="0">
                <a:solidFill>
                  <a:schemeClr val="tx1"/>
                </a:solidFill>
                <a:latin typeface="+mn-lt"/>
              </a:rPr>
              <a:t>On a </a:t>
            </a:r>
            <a:r>
              <a:rPr lang="de-DE" sz="4400" b="1">
                <a:solidFill>
                  <a:schemeClr val="tx1"/>
                </a:solidFill>
                <a:latin typeface="+mn-lt"/>
              </a:rPr>
              <a:t>24/7 </a:t>
            </a:r>
            <a:r>
              <a:rPr lang="de-DE" sz="4400" b="1" smtClean="0">
                <a:solidFill>
                  <a:schemeClr val="tx1"/>
                </a:solidFill>
                <a:latin typeface="+mn-lt"/>
              </a:rPr>
              <a:t>basis</a:t>
            </a:r>
            <a:endParaRPr lang="de-DE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364" y="224644"/>
            <a:ext cx="10174287" cy="677108"/>
          </a:xfrm>
        </p:spPr>
        <p:txBody>
          <a:bodyPr/>
          <a:lstStyle/>
          <a:p>
            <a:r>
              <a:rPr lang="de-DE" dirty="0" smtClean="0"/>
              <a:t>Services – Service Bus / Event Hub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ltGray">
          <a:xfrm>
            <a:off x="359024" y="944724"/>
            <a:ext cx="7315772" cy="492443"/>
          </a:xfrm>
          <a:prstGeom prst="rect">
            <a:avLst/>
          </a:prstGeom>
        </p:spPr>
        <p:txBody>
          <a:bodyPr lIns="3600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3200" kern="1200" spc="0" baseline="0">
                <a:solidFill>
                  <a:srgbClr val="4E4E4E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Partitions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4275" y="1379386"/>
            <a:ext cx="2691724" cy="4178134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 rot="5400000">
            <a:off x="2302018" y="2492406"/>
            <a:ext cx="2143873" cy="2367030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8820" y="1326521"/>
            <a:ext cx="143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000" dirty="0" smtClean="0">
                <a:solidFill>
                  <a:prstClr val="white"/>
                </a:solidFill>
              </a:rPr>
              <a:t>Service Bus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35860" y="1700808"/>
            <a:ext cx="2361069" cy="368258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solidFill>
                <a:prstClr val="black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4231" y="2782899"/>
            <a:ext cx="1815983" cy="1134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9712294" y="2411697"/>
            <a:ext cx="248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Interactive Dashboard(s)</a:t>
            </a:r>
            <a:endParaRPr lang="de-D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02" y="2857301"/>
            <a:ext cx="1533830" cy="950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0" name="Rectangle 39"/>
          <p:cNvSpPr/>
          <p:nvPr/>
        </p:nvSpPr>
        <p:spPr>
          <a:xfrm>
            <a:off x="78181" y="2490650"/>
            <a:ext cx="18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Production</a:t>
            </a:r>
            <a:r>
              <a:rPr lang="de-DE" dirty="0" smtClean="0"/>
              <a:t> Line(s)</a:t>
            </a:r>
            <a:endParaRPr lang="de-DE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02" y="3009701"/>
            <a:ext cx="1533830" cy="950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2" y="3162101"/>
            <a:ext cx="1533830" cy="950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631" y="2935299"/>
            <a:ext cx="1815983" cy="1134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031" y="3087699"/>
            <a:ext cx="1815983" cy="1134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6" name="TextBox 155"/>
          <p:cNvSpPr txBox="1"/>
          <p:nvPr/>
        </p:nvSpPr>
        <p:spPr>
          <a:xfrm>
            <a:off x="2297633" y="3218493"/>
            <a:ext cx="1908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de-DE" sz="1400" dirty="0">
                <a:solidFill>
                  <a:prstClr val="white"/>
                </a:solidFill>
              </a:rPr>
              <a:t>*</a:t>
            </a:r>
            <a:r>
              <a:rPr lang="de-DE" sz="1400" dirty="0" smtClean="0">
                <a:solidFill>
                  <a:prstClr val="white"/>
                </a:solidFill>
              </a:rPr>
              <a:t> 1 </a:t>
            </a:r>
            <a:r>
              <a:rPr lang="de-DE" sz="1400" dirty="0" err="1" smtClean="0">
                <a:solidFill>
                  <a:prstClr val="white"/>
                </a:solidFill>
              </a:rPr>
              <a:t>Mio</a:t>
            </a:r>
            <a:r>
              <a:rPr lang="de-DE" sz="1400" dirty="0" smtClean="0">
                <a:solidFill>
                  <a:prstClr val="white"/>
                </a:solidFill>
              </a:rPr>
              <a:t> Producers</a:t>
            </a:r>
          </a:p>
          <a:p>
            <a:pPr defTabSz="932597"/>
            <a:r>
              <a:rPr lang="de-DE" sz="1400" dirty="0" smtClean="0">
                <a:solidFill>
                  <a:prstClr val="white"/>
                </a:solidFill>
              </a:rPr>
              <a:t>* 1 GB/sec </a:t>
            </a:r>
            <a:r>
              <a:rPr lang="de-DE" sz="1400" dirty="0" err="1" smtClean="0">
                <a:solidFill>
                  <a:prstClr val="white"/>
                </a:solidFill>
              </a:rPr>
              <a:t>aggregate</a:t>
            </a:r>
            <a:r>
              <a:rPr lang="de-DE" sz="1400" dirty="0" smtClean="0">
                <a:solidFill>
                  <a:prstClr val="white"/>
                </a:solidFill>
              </a:rPr>
              <a:t>   </a:t>
            </a:r>
          </a:p>
          <a:p>
            <a:pPr defTabSz="932597"/>
            <a:endParaRPr lang="de-DE" sz="1400" dirty="0" smtClean="0">
              <a:solidFill>
                <a:prstClr val="white"/>
              </a:solidFill>
            </a:endParaRPr>
          </a:p>
          <a:p>
            <a:pPr defTabSz="932597"/>
            <a:r>
              <a:rPr lang="de-DE" sz="1400" dirty="0">
                <a:solidFill>
                  <a:prstClr val="white"/>
                </a:solidFill>
              </a:rPr>
              <a:t> </a:t>
            </a:r>
            <a:r>
              <a:rPr lang="de-DE" sz="1400" dirty="0" smtClean="0">
                <a:solidFill>
                  <a:prstClr val="white"/>
                </a:solidFill>
              </a:rPr>
              <a:t>  per </a:t>
            </a:r>
            <a:r>
              <a:rPr lang="de-DE" sz="1400" dirty="0" err="1" smtClean="0">
                <a:solidFill>
                  <a:prstClr val="white"/>
                </a:solidFill>
              </a:rPr>
              <a:t>EventHub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7" name="Up Arrow 156"/>
          <p:cNvSpPr/>
          <p:nvPr/>
        </p:nvSpPr>
        <p:spPr>
          <a:xfrm rot="5400000">
            <a:off x="7333877" y="2301673"/>
            <a:ext cx="2776074" cy="2367030"/>
          </a:xfrm>
          <a:prstGeom prst="upArrow">
            <a:avLst>
              <a:gd name="adj1" fmla="val 50000"/>
              <a:gd name="adj2" fmla="val 34610"/>
            </a:avLst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823365" y="1645098"/>
            <a:ext cx="1908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de-DE" sz="1400" dirty="0" smtClean="0">
                <a:solidFill>
                  <a:prstClr val="white"/>
                </a:solidFill>
              </a:rPr>
              <a:t>Event Hub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8060113" y="3009701"/>
            <a:ext cx="1492648" cy="1108046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1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2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3 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….</a:t>
            </a:r>
            <a:endParaRPr lang="en-US" sz="1050" kern="0" dirty="0" smtClean="0">
              <a:solidFill>
                <a:schemeClr val="bg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907713" y="2857301"/>
            <a:ext cx="1492648" cy="1108046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932597">
              <a:defRPr/>
            </a:pPr>
            <a:endParaRPr lang="de-DE" sz="1050" kern="0" dirty="0" smtClean="0">
              <a:solidFill>
                <a:schemeClr val="bg1"/>
              </a:solidFill>
            </a:endParaRP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1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2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Reader 3 </a:t>
            </a:r>
          </a:p>
          <a:p>
            <a:pPr defTabSz="932597">
              <a:defRPr/>
            </a:pPr>
            <a:r>
              <a:rPr lang="de-DE" sz="1050" kern="0" dirty="0" smtClean="0">
                <a:solidFill>
                  <a:schemeClr val="bg1"/>
                </a:solidFill>
              </a:rPr>
              <a:t>….</a:t>
            </a:r>
            <a:endParaRPr lang="en-US" sz="1050" kern="0" dirty="0" smtClean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912523" y="2857301"/>
            <a:ext cx="148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de-DE" sz="1400" b="1" dirty="0" smtClean="0">
                <a:solidFill>
                  <a:prstClr val="white"/>
                </a:solidFill>
              </a:rPr>
              <a:t>Consumer Group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626" y="1869717"/>
            <a:ext cx="1943100" cy="35147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08512" y="5529954"/>
            <a:ext cx="4952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Go to the Tessel Lab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286" y="5583998"/>
            <a:ext cx="822339" cy="6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/>
      <p:bldP spid="22" grpId="0" animBg="1"/>
      <p:bldP spid="26" grpId="0"/>
      <p:bldP spid="40" grpId="0"/>
      <p:bldP spid="156" grpId="0"/>
      <p:bldP spid="157" grpId="0" animBg="1"/>
      <p:bldP spid="159" grpId="0"/>
      <p:bldP spid="167" grpId="0" animBg="1"/>
      <p:bldP spid="168" grpId="0" animBg="1"/>
      <p:bldP spid="1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80976" y="1040800"/>
            <a:ext cx="10585175" cy="2443746"/>
          </a:xfrm>
        </p:spPr>
        <p:txBody>
          <a:bodyPr/>
          <a:lstStyle/>
          <a:p>
            <a:r>
              <a:rPr lang="de-DE" sz="4000" dirty="0" smtClean="0"/>
              <a:t>Other Services Data</a:t>
            </a:r>
            <a:endParaRPr lang="de-DE" sz="4000" dirty="0" smtClean="0"/>
          </a:p>
          <a:p>
            <a:pPr lvl="1"/>
            <a:r>
              <a:rPr lang="de-DE" sz="3200" dirty="0" smtClean="0"/>
              <a:t>Relational </a:t>
            </a:r>
            <a:r>
              <a:rPr lang="de-DE" sz="3200" dirty="0" smtClean="0"/>
              <a:t>(as a Service / on IaaS</a:t>
            </a:r>
            <a:r>
              <a:rPr lang="de-DE" sz="3200" dirty="0" smtClean="0"/>
              <a:t>)</a:t>
            </a:r>
            <a:endParaRPr lang="de-DE" sz="3200" dirty="0" smtClean="0"/>
          </a:p>
          <a:p>
            <a:pPr lvl="1"/>
            <a:r>
              <a:rPr lang="de-DE" sz="3200" dirty="0" smtClean="0"/>
              <a:t>NoSql (as a Service / on IaaS</a:t>
            </a:r>
            <a:r>
              <a:rPr lang="de-DE" sz="3200" dirty="0" smtClean="0"/>
              <a:t>)</a:t>
            </a:r>
          </a:p>
          <a:p>
            <a:pPr lvl="1"/>
            <a:endParaRPr lang="de-DE" dirty="0" smtClean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6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Azure Services / Building Blocks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95400" y="1088740"/>
            <a:ext cx="10585175" cy="5558445"/>
          </a:xfrm>
        </p:spPr>
        <p:txBody>
          <a:bodyPr/>
          <a:lstStyle/>
          <a:p>
            <a:r>
              <a:rPr lang="de-DE" sz="4000" dirty="0" smtClean="0"/>
              <a:t>Analytics</a:t>
            </a:r>
          </a:p>
          <a:p>
            <a:pPr lvl="1"/>
            <a:r>
              <a:rPr lang="de-DE" sz="3200" dirty="0" smtClean="0"/>
              <a:t>Azure Stream Analytics (Inflight </a:t>
            </a:r>
            <a:r>
              <a:rPr lang="de-DE" sz="3200" dirty="0"/>
              <a:t>Data</a:t>
            </a:r>
            <a:r>
              <a:rPr lang="de-DE" sz="3200" dirty="0" smtClean="0"/>
              <a:t>)</a:t>
            </a:r>
          </a:p>
          <a:p>
            <a:pPr lvl="1"/>
            <a:r>
              <a:rPr lang="de-DE" sz="3200" dirty="0" smtClean="0"/>
              <a:t> HD-Insight </a:t>
            </a:r>
            <a:r>
              <a:rPr lang="de-DE" sz="3200" dirty="0" smtClean="0"/>
              <a:t>/ Storm (Batch / Inflight </a:t>
            </a:r>
            <a:r>
              <a:rPr lang="de-DE" sz="3200" dirty="0"/>
              <a:t>Data)	</a:t>
            </a:r>
            <a:endParaRPr lang="de-DE" sz="3200" dirty="0" smtClean="0"/>
          </a:p>
          <a:p>
            <a:pPr lvl="1"/>
            <a:r>
              <a:rPr lang="de-DE" sz="3200" dirty="0" smtClean="0"/>
              <a:t>Azure Machine</a:t>
            </a:r>
            <a:r>
              <a:rPr lang="de-DE" sz="3200" dirty="0"/>
              <a:t> Learning	</a:t>
            </a:r>
            <a:r>
              <a:rPr lang="de-DE" sz="3200" dirty="0" smtClean="0"/>
              <a:t>				</a:t>
            </a:r>
          </a:p>
          <a:p>
            <a:pPr lvl="1"/>
            <a:r>
              <a:rPr lang="de-DE" sz="3200" dirty="0" smtClean="0"/>
              <a:t>Azure Search							</a:t>
            </a:r>
          </a:p>
          <a:p>
            <a:pPr lvl="1"/>
            <a:r>
              <a:rPr lang="de-DE" sz="3200" dirty="0" smtClean="0"/>
              <a:t>MS SQL Server 						</a:t>
            </a:r>
          </a:p>
          <a:p>
            <a:pPr lvl="1"/>
            <a:r>
              <a:rPr lang="de-DE" sz="3200" dirty="0" smtClean="0"/>
              <a:t>Power </a:t>
            </a:r>
            <a:r>
              <a:rPr lang="de-DE" sz="3200" dirty="0"/>
              <a:t>BI								</a:t>
            </a:r>
          </a:p>
          <a:p>
            <a:pPr marL="0" lvl="1" indent="0">
              <a:buNone/>
            </a:pPr>
            <a:endParaRPr lang="de-DE" sz="3200" dirty="0" smtClean="0"/>
          </a:p>
          <a:p>
            <a:pPr marL="0" lvl="1" indent="0">
              <a:buNone/>
            </a:pPr>
            <a:endParaRPr lang="de-DE" dirty="0" smtClean="0"/>
          </a:p>
          <a:p>
            <a:pPr marL="0" lvl="1" indent="0">
              <a:buNone/>
            </a:pPr>
            <a:endParaRPr lang="de-DE" dirty="0" smtClean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Out of </a:t>
            </a:r>
            <a:r>
              <a:rPr kumimoji="0" lang="de-DE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the</a:t>
            </a: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 Box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695400" y="1088740"/>
            <a:ext cx="10585175" cy="2240613"/>
          </a:xfrm>
        </p:spPr>
        <p:txBody>
          <a:bodyPr/>
          <a:lstStyle/>
          <a:p>
            <a:r>
              <a:rPr lang="de-DE" sz="4000" dirty="0" smtClean="0"/>
              <a:t>Nitrogen.I</a:t>
            </a:r>
            <a:r>
              <a:rPr lang="de-DE" sz="4000" dirty="0"/>
              <a:t>O</a:t>
            </a:r>
            <a:endParaRPr lang="de-DE" sz="4000" dirty="0" smtClean="0"/>
          </a:p>
          <a:p>
            <a:pPr lvl="1"/>
            <a:r>
              <a:rPr lang="de-DE" sz="3200" dirty="0" smtClean="0"/>
              <a:t>Open Source</a:t>
            </a:r>
          </a:p>
          <a:p>
            <a:pPr lvl="1"/>
            <a:r>
              <a:rPr lang="de-DE" sz="3200" dirty="0" smtClean="0"/>
              <a:t>Plumbing is done for </a:t>
            </a:r>
            <a:r>
              <a:rPr lang="de-DE" sz="3200" dirty="0" smtClean="0"/>
              <a:t>you</a:t>
            </a:r>
          </a:p>
          <a:p>
            <a:pPr lvl="1"/>
            <a:r>
              <a:rPr lang="de-DE" sz="3200" dirty="0" smtClean="0">
                <a:hlinkClick r:id="rId3"/>
              </a:rPr>
              <a:t>Go Get It</a:t>
            </a:r>
            <a:endParaRPr lang="de-DE" sz="3200" dirty="0" smtClean="0"/>
          </a:p>
        </p:txBody>
      </p:sp>
      <p:sp>
        <p:nvSpPr>
          <p:cNvPr id="6" name="Textplatzhalter 1"/>
          <p:cNvSpPr txBox="1">
            <a:spLocks/>
          </p:cNvSpPr>
          <p:nvPr/>
        </p:nvSpPr>
        <p:spPr>
          <a:xfrm>
            <a:off x="695399" y="3720976"/>
            <a:ext cx="10585175" cy="115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6A1980"/>
                </a:solidFill>
                <a:latin typeface="Segoe UI Light"/>
                <a:ea typeface="+mn-ea"/>
                <a:cs typeface="Segoe UI Light"/>
              </a:defRPr>
            </a:lvl1pPr>
            <a:lvl2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Char char="•"/>
              <a:tabLst/>
              <a:defRPr lang="en-US" sz="2400" kern="1200" dirty="0" smtClean="0">
                <a:solidFill>
                  <a:srgbClr val="4E4E4E"/>
                </a:solidFill>
                <a:latin typeface="Segoe UI Light"/>
                <a:ea typeface="+mn-ea"/>
                <a:cs typeface="Segoe UI Light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20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 smtClean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/>
              <a:buNone/>
              <a:tabLst/>
              <a:defRPr lang="en-US" sz="1800" kern="1200" dirty="0">
                <a:solidFill>
                  <a:srgbClr val="4E4E4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dirty="0" smtClean="0"/>
              <a:t>Microsoft SaaS Solution</a:t>
            </a:r>
          </a:p>
          <a:p>
            <a:pPr lvl="1"/>
            <a:r>
              <a:rPr lang="de-DE" sz="3200" dirty="0" smtClean="0"/>
              <a:t>End-</a:t>
            </a:r>
            <a:r>
              <a:rPr lang="de-DE" sz="3200" dirty="0" err="1" smtClean="0"/>
              <a:t>To</a:t>
            </a:r>
            <a:r>
              <a:rPr lang="de-DE" sz="3200" dirty="0" smtClean="0"/>
              <a:t>-End </a:t>
            </a:r>
            <a:r>
              <a:rPr lang="de-DE" sz="3200" dirty="0" err="1" smtClean="0"/>
              <a:t>solution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580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360" y="440668"/>
            <a:ext cx="10174287" cy="677108"/>
          </a:xfrm>
        </p:spPr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 </a:t>
            </a:r>
            <a:r>
              <a:rPr lang="de-DE" dirty="0" err="1" smtClean="0"/>
              <a:t>left</a:t>
            </a:r>
            <a:r>
              <a:rPr lang="de-DE" dirty="0" smtClean="0"/>
              <a:t> ….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459596" y="2744924"/>
            <a:ext cx="10174287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r>
              <a:rPr lang="de-DE" sz="7200" dirty="0" smtClean="0"/>
              <a:t>!! Happy Hacking !!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25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2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311366" y="126191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Smart Gadgets / Devices?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959664"/>
            <a:ext cx="2940918" cy="1646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63" y="2510142"/>
            <a:ext cx="28670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440" y="3496671"/>
            <a:ext cx="2203598" cy="2743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529" y="2510142"/>
            <a:ext cx="2916324" cy="1640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959664"/>
            <a:ext cx="3115273" cy="17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9455659" y="-557564"/>
            <a:ext cx="3635876" cy="3487253"/>
          </a:xfrm>
          <a:prstGeom prst="ellipse">
            <a:avLst/>
          </a:prstGeom>
          <a:solidFill>
            <a:srgbClr val="FF8F8F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13341" y="1652267"/>
            <a:ext cx="3642800" cy="3487253"/>
            <a:chOff x="8426404" y="1900462"/>
            <a:chExt cx="3642800" cy="3487253"/>
          </a:xfrm>
        </p:grpSpPr>
        <p:sp>
          <p:nvSpPr>
            <p:cNvPr id="10" name="Oval 9"/>
            <p:cNvSpPr/>
            <p:nvPr/>
          </p:nvSpPr>
          <p:spPr>
            <a:xfrm>
              <a:off x="8426404" y="1900462"/>
              <a:ext cx="3635876" cy="3487253"/>
            </a:xfrm>
            <a:prstGeom prst="ellipse">
              <a:avLst/>
            </a:prstGeom>
            <a:solidFill>
              <a:srgbClr val="FFE697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53261" y="3842340"/>
              <a:ext cx="6158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Grid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054307" y="2514182"/>
              <a:ext cx="1324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Renewables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51581" y="3074979"/>
              <a:ext cx="161762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Oil/Gas/Coal 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Recovery and 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Distribution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78762" y="3850361"/>
            <a:ext cx="3635876" cy="3487253"/>
            <a:chOff x="8991825" y="4098556"/>
            <a:chExt cx="3635876" cy="3487253"/>
          </a:xfrm>
        </p:grpSpPr>
        <p:sp>
          <p:nvSpPr>
            <p:cNvPr id="15" name="Oval 14"/>
            <p:cNvSpPr/>
            <p:nvPr/>
          </p:nvSpPr>
          <p:spPr>
            <a:xfrm>
              <a:off x="8991825" y="4098556"/>
              <a:ext cx="3635876" cy="3487253"/>
            </a:xfrm>
            <a:prstGeom prst="ellipse">
              <a:avLst/>
            </a:prstGeom>
            <a:solidFill>
              <a:srgbClr val="C59EE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150979" y="5773412"/>
              <a:ext cx="8292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Points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of Sale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549888" y="6419743"/>
              <a:ext cx="12987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Restaurants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923650" y="44998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Hotels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278965" y="4952029"/>
              <a:ext cx="9428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Fuel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Stations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40480" y="-900757"/>
            <a:ext cx="3635876" cy="3487253"/>
            <a:chOff x="7053543" y="-652562"/>
            <a:chExt cx="3635876" cy="3487253"/>
          </a:xfrm>
        </p:grpSpPr>
        <p:sp>
          <p:nvSpPr>
            <p:cNvPr id="21" name="Oval 20"/>
            <p:cNvSpPr/>
            <p:nvPr/>
          </p:nvSpPr>
          <p:spPr>
            <a:xfrm>
              <a:off x="7053543" y="-652562"/>
              <a:ext cx="3635876" cy="348725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07176" y="129005"/>
              <a:ext cx="9283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Patients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471205" y="616472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Clinics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52083" y="1162981"/>
              <a:ext cx="1058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Hospitals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586995" y="1644037"/>
              <a:ext cx="9419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Nursing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Homes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72330" y="1072082"/>
              <a:ext cx="84991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Mobile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Care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6047" y="3662351"/>
            <a:ext cx="3635876" cy="3487253"/>
            <a:chOff x="6089110" y="3910546"/>
            <a:chExt cx="3635876" cy="3487253"/>
          </a:xfrm>
        </p:grpSpPr>
        <p:sp>
          <p:nvSpPr>
            <p:cNvPr id="28" name="Oval 27"/>
            <p:cNvSpPr/>
            <p:nvPr/>
          </p:nvSpPr>
          <p:spPr>
            <a:xfrm>
              <a:off x="6089110" y="3910546"/>
              <a:ext cx="3635876" cy="3487253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13294" y="6091847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Safety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46963" y="6113869"/>
              <a:ext cx="9412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Security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47481" y="5579679"/>
              <a:ext cx="10329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Comfort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68600" y="5373770"/>
              <a:ext cx="9621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Lighting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913669" y="4629380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Automation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46222" y="-145093"/>
            <a:ext cx="4399410" cy="4219576"/>
            <a:chOff x="2259285" y="103102"/>
            <a:chExt cx="4399410" cy="4219576"/>
          </a:xfrm>
        </p:grpSpPr>
        <p:sp>
          <p:nvSpPr>
            <p:cNvPr id="35" name="Oval 34"/>
            <p:cNvSpPr/>
            <p:nvPr/>
          </p:nvSpPr>
          <p:spPr>
            <a:xfrm>
              <a:off x="2259285" y="103102"/>
              <a:ext cx="4399410" cy="4219576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60777" y="656302"/>
              <a:ext cx="211878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Manufacturing Integration and Automation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51892" y="945736"/>
              <a:ext cx="10643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Remote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Servicing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51379" y="2818956"/>
              <a:ext cx="16099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Predictive and 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Reactive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Maintenance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126308" y="1096835"/>
            <a:ext cx="3635876" cy="3487253"/>
            <a:chOff x="5139371" y="1345030"/>
            <a:chExt cx="3635876" cy="3487253"/>
          </a:xfrm>
        </p:grpSpPr>
        <p:sp>
          <p:nvSpPr>
            <p:cNvPr id="40" name="Oval 39"/>
            <p:cNvSpPr/>
            <p:nvPr/>
          </p:nvSpPr>
          <p:spPr>
            <a:xfrm>
              <a:off x="5139371" y="1345030"/>
              <a:ext cx="3635876" cy="3487253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11573" y="2874644"/>
              <a:ext cx="7552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Water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51079" y="3682955"/>
              <a:ext cx="7680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Waste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81809" y="1968584"/>
              <a:ext cx="10164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Pollution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Control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78371" y="1625079"/>
              <a:ext cx="550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Fire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48690" y="2183443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Emergency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18427" y="2974556"/>
              <a:ext cx="7681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Public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Safety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67410" y="3853524"/>
              <a:ext cx="14079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Law </a:t>
              </a:r>
              <a:b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</a:br>
              <a:r>
                <a:rPr lang="en-US" dirty="0" smtClean="0">
                  <a:solidFill>
                    <a:prstClr val="black"/>
                  </a:solidFill>
                  <a:latin typeface="Segoe UI Light"/>
                  <a:cs typeface="Segoe UI" panose="020B0502040204020203" pitchFamily="34" charset="0"/>
                </a:rPr>
                <a:t>Enforcement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140230" y="3473074"/>
            <a:ext cx="3635876" cy="3487253"/>
            <a:chOff x="-127167" y="3721269"/>
            <a:chExt cx="3635876" cy="3487253"/>
          </a:xfrm>
        </p:grpSpPr>
        <p:sp>
          <p:nvSpPr>
            <p:cNvPr id="49" name="Oval 48"/>
            <p:cNvSpPr/>
            <p:nvPr/>
          </p:nvSpPr>
          <p:spPr>
            <a:xfrm>
              <a:off x="-127167" y="3721269"/>
              <a:ext cx="3635876" cy="3487253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7778" y="4485458"/>
              <a:ext cx="831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Letters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28" y="4844326"/>
              <a:ext cx="10678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Packages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28" y="5634775"/>
              <a:ext cx="12208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Containers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2039" y="6198199"/>
              <a:ext cx="6957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Tanks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581021" y="6228108"/>
              <a:ext cx="10424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Bulkware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677908" y="3662352"/>
            <a:ext cx="3635876" cy="3487253"/>
            <a:chOff x="2690971" y="3910547"/>
            <a:chExt cx="3635876" cy="3487253"/>
          </a:xfrm>
        </p:grpSpPr>
        <p:sp>
          <p:nvSpPr>
            <p:cNvPr id="56" name="Oval 55"/>
            <p:cNvSpPr/>
            <p:nvPr/>
          </p:nvSpPr>
          <p:spPr>
            <a:xfrm>
              <a:off x="2690971" y="3910547"/>
              <a:ext cx="3635876" cy="3487253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94436" y="4471990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Games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92480" y="4882931"/>
              <a:ext cx="8034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Events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05862" y="5592659"/>
              <a:ext cx="8055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Sports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680218" y="6250022"/>
              <a:ext cx="1092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Television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20280" y="6091847"/>
              <a:ext cx="1162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Streaming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-50576" y="865068"/>
            <a:ext cx="3305342" cy="3170230"/>
            <a:chOff x="-115475" y="1259380"/>
            <a:chExt cx="3305342" cy="3170230"/>
          </a:xfrm>
        </p:grpSpPr>
        <p:sp>
          <p:nvSpPr>
            <p:cNvPr id="63" name="Oval 62"/>
            <p:cNvSpPr/>
            <p:nvPr/>
          </p:nvSpPr>
          <p:spPr>
            <a:xfrm>
              <a:off x="-115475" y="1259380"/>
              <a:ext cx="3305342" cy="3170230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6328" y="2252994"/>
              <a:ext cx="7425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Traffic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75526" y="2268073"/>
              <a:ext cx="7296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Buses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4701" y="1787175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Cars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491419" y="3575551"/>
              <a:ext cx="768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Trucks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3871" y="2808552"/>
              <a:ext cx="724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Trains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8121" y="3290504"/>
              <a:ext cx="8533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Vessels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045373" y="1718597"/>
              <a:ext cx="8835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Aircraft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198619" y="2994671"/>
              <a:ext cx="6671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Segoe UI Light"/>
                  <a:ea typeface="Calibri" panose="020F0502020204030204" pitchFamily="34" charset="0"/>
                  <a:cs typeface="Segoe UI" panose="020B0502040204020203" pitchFamily="34" charset="0"/>
                </a:rPr>
                <a:t>Bikes</a:t>
              </a:r>
              <a:endParaRPr lang="en-US" dirty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endParaRPr>
            </a:p>
          </p:txBody>
        </p:sp>
      </p:grpSp>
      <p:sp>
        <p:nvSpPr>
          <p:cNvPr id="72" name="Oval 71"/>
          <p:cNvSpPr/>
          <p:nvPr/>
        </p:nvSpPr>
        <p:spPr>
          <a:xfrm>
            <a:off x="9225389" y="2661340"/>
            <a:ext cx="1226127" cy="119495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Energy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10753111" y="413913"/>
            <a:ext cx="1226127" cy="11949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Pro Services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991863" y="4847700"/>
            <a:ext cx="1226127" cy="119495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Retail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915738" y="1746875"/>
            <a:ext cx="1226127" cy="119495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Mobility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1234939" y="4543210"/>
            <a:ext cx="1226127" cy="11949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Logistics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3692123" y="1284184"/>
            <a:ext cx="1226127" cy="1194954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Segoe UI Light"/>
                <a:cs typeface="Segoe UI" panose="020B0502040204020203" pitchFamily="34" charset="0"/>
              </a:rPr>
              <a:t>Smart Factory</a:t>
            </a:r>
            <a:endParaRPr lang="en-US" sz="1600" dirty="0">
              <a:solidFill>
                <a:prstClr val="black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231553" y="2395596"/>
            <a:ext cx="1226127" cy="1194954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Cities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198652" y="4644452"/>
            <a:ext cx="1348740" cy="1314449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Entertain-</a:t>
            </a:r>
            <a:r>
              <a:rPr lang="en-US" sz="1600" dirty="0" err="1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ment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8497547" y="-113312"/>
            <a:ext cx="1226127" cy="119495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Health-care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177993" y="4733400"/>
            <a:ext cx="1226127" cy="119495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Segoe UI Light"/>
                <a:cs typeface="Segoe UI" panose="020B0502040204020203" pitchFamily="34" charset="0"/>
              </a:rPr>
              <a:t>Smart Building Home</a:t>
            </a:r>
            <a:endParaRPr lang="en-US" sz="1600" dirty="0">
              <a:solidFill>
                <a:prstClr val="white"/>
              </a:solidFill>
              <a:latin typeface="Segoe UI Light"/>
              <a:cs typeface="Segoe UI" panose="020B0502040204020203" pitchFamily="34" charset="0"/>
            </a:endParaRPr>
          </a:p>
        </p:txBody>
      </p:sp>
      <p:sp>
        <p:nvSpPr>
          <p:cNvPr id="82" name="Title 4"/>
          <p:cNvSpPr txBox="1">
            <a:spLocks/>
          </p:cNvSpPr>
          <p:nvPr/>
        </p:nvSpPr>
        <p:spPr>
          <a:xfrm>
            <a:off x="311366" y="126191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Smart Systems?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07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8062" y="836712"/>
            <a:ext cx="9588437" cy="2215991"/>
          </a:xfrm>
        </p:spPr>
        <p:txBody>
          <a:bodyPr/>
          <a:lstStyle/>
          <a:p>
            <a:r>
              <a:rPr lang="de-DE" dirty="0" smtClean="0"/>
              <a:t>Manufacturing Demo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IoT Showcase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90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0_ProjectCand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400" y="332656"/>
            <a:ext cx="10740516" cy="60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Similarities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in all </a:t>
            </a:r>
            <a:r>
              <a:rPr lang="de-DE" dirty="0" err="1" smtClean="0"/>
              <a:t>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356" y="116632"/>
            <a:ext cx="10174287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4E4E4E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E4E4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Communication Patterns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4E4E4E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3529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75257" y="2169197"/>
            <a:ext cx="487979" cy="487979"/>
            <a:chOff x="609600" y="502508"/>
            <a:chExt cx="395416" cy="395416"/>
          </a:xfrm>
        </p:grpSpPr>
        <p:sp>
          <p:nvSpPr>
            <p:cNvPr id="7" name="Rectangle 6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475257" y="4489194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Up Arrow 9"/>
          <p:cNvSpPr/>
          <p:nvPr/>
        </p:nvSpPr>
        <p:spPr>
          <a:xfrm rot="10800000">
            <a:off x="2456364" y="2790597"/>
            <a:ext cx="487979" cy="1565177"/>
          </a:xfrm>
          <a:prstGeom prst="up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7379" y="1232756"/>
            <a:ext cx="143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2000" dirty="0" smtClean="0">
                <a:solidFill>
                  <a:schemeClr val="bg1"/>
                </a:solidFill>
              </a:rPr>
              <a:t>Telemetry</a:t>
            </a:r>
          </a:p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Ingest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48028" y="1160748"/>
            <a:ext cx="1512168" cy="411264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tIns="365760" rtlCol="0" anchor="b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947756" y="2807948"/>
            <a:ext cx="487979" cy="1565177"/>
          </a:xfrm>
          <a:prstGeom prst="uturn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smtClean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47756" y="2186548"/>
            <a:ext cx="487979" cy="487979"/>
            <a:chOff x="609600" y="502508"/>
            <a:chExt cx="395416" cy="395416"/>
          </a:xfrm>
        </p:grpSpPr>
        <p:sp>
          <p:nvSpPr>
            <p:cNvPr id="15" name="Rectangle 14"/>
            <p:cNvSpPr/>
            <p:nvPr/>
          </p:nvSpPr>
          <p:spPr>
            <a:xfrm>
              <a:off x="609600" y="502508"/>
              <a:ext cx="395416" cy="395416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32597">
                <a:defRPr/>
              </a:pPr>
              <a:endParaRPr lang="en-US" sz="1836" kern="0" dirty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 84"/>
            <p:cNvSpPr>
              <a:spLocks noEditPoints="1"/>
            </p:cNvSpPr>
            <p:nvPr/>
          </p:nvSpPr>
          <p:spPr bwMode="auto">
            <a:xfrm>
              <a:off x="700275" y="579940"/>
              <a:ext cx="214066" cy="240550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vert="horz" wrap="square" lIns="93247" tIns="46624" rIns="93247" bIns="46624" numCol="1" anchor="t" anchorCtr="0" compatLnSpc="1">
              <a:prstTxWarp prst="textNoShape">
                <a:avLst/>
              </a:prstTxWarp>
            </a:bodyPr>
            <a:lstStyle/>
            <a:p>
              <a:pPr defTabSz="698983">
                <a:defRPr/>
              </a:pPr>
              <a:endParaRPr lang="en-US" sz="1428" kern="0" smtClea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947756" y="4506545"/>
            <a:ext cx="492512" cy="487978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32597">
              <a:defRPr/>
            </a:pPr>
            <a:endParaRPr lang="en-US" sz="1836" kern="0" dirty="0" smtClea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8188" y="1283386"/>
            <a:ext cx="143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de-DE" sz="2000" dirty="0" smtClean="0">
                <a:solidFill>
                  <a:schemeClr val="bg1"/>
                </a:solidFill>
              </a:rPr>
              <a:t>Command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78407" y="1209987"/>
            <a:ext cx="3149516" cy="3804118"/>
          </a:xfrm>
        </p:spPr>
        <p:txBody>
          <a:bodyPr/>
          <a:lstStyle/>
          <a:p>
            <a:pPr marL="101600" indent="0">
              <a:buClrTx/>
              <a:buNone/>
            </a:pPr>
            <a:r>
              <a:rPr lang="en-US" sz="2400" noProof="0" dirty="0" smtClean="0">
                <a:solidFill>
                  <a:schemeClr val="tx1"/>
                </a:solidFill>
              </a:rPr>
              <a:t>That‘s easy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noProof="0" dirty="0" smtClean="0">
                <a:solidFill>
                  <a:schemeClr val="tx1"/>
                </a:solidFill>
              </a:rPr>
              <a:t>…</a:t>
            </a:r>
          </a:p>
          <a:p>
            <a:pPr marL="101600" indent="0">
              <a:buClrTx/>
              <a:buNone/>
            </a:pPr>
            <a:endParaRPr lang="en-US" sz="2400" noProof="0" dirty="0" smtClean="0">
              <a:solidFill>
                <a:schemeClr val="tx1"/>
              </a:solidFill>
            </a:endParaRPr>
          </a:p>
          <a:p>
            <a:pPr marL="673100" indent="-571500">
              <a:buClrTx/>
              <a:buFont typeface="Arial" panose="020B0604020202020204" pitchFamily="34" charset="0"/>
              <a:buChar char="•"/>
            </a:pPr>
            <a:r>
              <a:rPr lang="en-US" sz="2400" noProof="0" dirty="0" smtClean="0">
                <a:solidFill>
                  <a:schemeClr val="tx1"/>
                </a:solidFill>
              </a:rPr>
              <a:t>Ingest rate</a:t>
            </a:r>
          </a:p>
          <a:p>
            <a:pPr marL="673100" indent="-571500">
              <a:buClrTx/>
              <a:buFont typeface="Arial" panose="020B0604020202020204" pitchFamily="34" charset="0"/>
              <a:buChar char="•"/>
            </a:pPr>
            <a:r>
              <a:rPr lang="en-US" sz="2400" noProof="0" dirty="0" smtClean="0">
                <a:solidFill>
                  <a:schemeClr val="tx1"/>
                </a:solidFill>
              </a:rPr>
              <a:t>Storage</a:t>
            </a:r>
          </a:p>
          <a:p>
            <a:pPr marL="673100" indent="-571500">
              <a:buClrTx/>
              <a:buFont typeface="Arial" panose="020B0604020202020204" pitchFamily="34" charset="0"/>
              <a:buChar char="•"/>
            </a:pPr>
            <a:r>
              <a:rPr lang="en-US" sz="2400" noProof="0" dirty="0" smtClean="0">
                <a:solidFill>
                  <a:schemeClr val="tx1"/>
                </a:solidFill>
              </a:rPr>
              <a:t>Security</a:t>
            </a:r>
          </a:p>
          <a:p>
            <a:pPr marL="673100" indent="-571500">
              <a:buClrTx/>
              <a:buFont typeface="Arial" panose="020B0604020202020204" pitchFamily="34" charset="0"/>
              <a:buChar char="•"/>
            </a:pPr>
            <a:r>
              <a:rPr lang="en-US" sz="2400" noProof="0" dirty="0" smtClean="0">
                <a:solidFill>
                  <a:schemeClr val="tx1"/>
                </a:solidFill>
              </a:rPr>
              <a:t>…</a:t>
            </a:r>
          </a:p>
          <a:p>
            <a:pPr marL="342900" lvl="1" indent="0">
              <a:buNone/>
            </a:pPr>
            <a:endParaRPr lang="en-US" noProof="0" dirty="0" smtClean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noProof="0" dirty="0" smtClean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8090694" y="1143147"/>
            <a:ext cx="3149516" cy="336092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 defTabSz="457200">
              <a:buClrTx/>
              <a:buNone/>
            </a:pPr>
            <a:r>
              <a:rPr lang="de-DE" sz="2400" dirty="0" err="1" smtClean="0">
                <a:solidFill>
                  <a:schemeClr val="tx1"/>
                </a:solidFill>
                <a:latin typeface="Segoe UI Light"/>
                <a:cs typeface="Segoe UI Light"/>
              </a:rPr>
              <a:t>That‘s</a:t>
            </a:r>
            <a:r>
              <a:rPr lang="de-DE" sz="2400" dirty="0" smtClean="0">
                <a:solidFill>
                  <a:schemeClr val="tx1"/>
                </a:solidFill>
                <a:latin typeface="Segoe UI Light"/>
                <a:cs typeface="Segoe UI Light"/>
              </a:rPr>
              <a:t> not so easy …</a:t>
            </a:r>
            <a:endParaRPr lang="de-DE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673100" indent="-571500" defTabSz="457200">
              <a:buClrTx/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673100" indent="-571500" defTabSz="457200">
              <a:buClrTx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Segoe UI Light"/>
                <a:cs typeface="Segoe UI Light"/>
              </a:rPr>
              <a:t>Security</a:t>
            </a:r>
          </a:p>
          <a:p>
            <a:pPr marL="673100" indent="-571500" defTabSz="457200">
              <a:buClrTx/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/>
                </a:solidFill>
                <a:latin typeface="Segoe UI Light"/>
                <a:cs typeface="Segoe UI Light"/>
              </a:rPr>
              <a:t>Latency</a:t>
            </a:r>
            <a:endParaRPr lang="de-DE" sz="2400" dirty="0">
              <a:solidFill>
                <a:schemeClr val="tx1"/>
              </a:solidFill>
              <a:latin typeface="Segoe UI Light"/>
              <a:cs typeface="Segoe UI Light"/>
            </a:endParaRPr>
          </a:p>
          <a:p>
            <a:pPr marL="673100" indent="-571500" defTabSz="457200">
              <a:buClrTx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  <a:latin typeface="Segoe UI Light"/>
                <a:cs typeface="Segoe UI Light"/>
              </a:rPr>
              <a:t>…</a:t>
            </a:r>
          </a:p>
          <a:p>
            <a:pPr marL="342900" lvl="1" indent="0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>
              <a:buFont typeface="Wingdings" panose="05000000000000000000" pitchFamily="2" charset="2"/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342900" lvl="1" indent="0"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7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 animBg="1"/>
      <p:bldP spid="17" grpId="0" animBg="1"/>
      <p:bldP spid="18" grpId="0"/>
      <p:bldP spid="20" grpId="0" build="p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174287" cy="677108"/>
          </a:xfrm>
        </p:spPr>
        <p:txBody>
          <a:bodyPr/>
          <a:lstStyle/>
          <a:p>
            <a:pPr algn="l"/>
            <a:r>
              <a:rPr lang="de-DE" dirty="0" smtClean="0"/>
              <a:t>MS Approach</a:t>
            </a:r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734522106"/>
              </p:ext>
            </p:extLst>
          </p:nvPr>
        </p:nvGraphicFramePr>
        <p:xfrm>
          <a:off x="2099556" y="8367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2"/>
          <p:cNvSpPr/>
          <p:nvPr/>
        </p:nvSpPr>
        <p:spPr bwMode="auto">
          <a:xfrm>
            <a:off x="7759856" y="1912737"/>
            <a:ext cx="2403566" cy="137595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Audience</a:t>
            </a: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</a:p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LOB IT</a:t>
            </a:r>
          </a:p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Enterprise</a:t>
            </a:r>
          </a:p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Integrator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081801" y="4790333"/>
            <a:ext cx="2403566" cy="1375954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Audience</a:t>
            </a: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</a:p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Developer</a:t>
            </a:r>
          </a:p>
          <a:p>
            <a:pPr algn="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pc="-50" dirty="0" smtClean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ISV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52" y="3598514"/>
            <a:ext cx="2438740" cy="243874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620554" y="2888581"/>
            <a:ext cx="806824" cy="4001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600" spc="-38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SaaS</a:t>
            </a:r>
            <a:endParaRPr lang="en-US" sz="2600" spc="-38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6427" y="5637144"/>
            <a:ext cx="806824" cy="4001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600" spc="-38" dirty="0" err="1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PaaS</a:t>
            </a:r>
            <a:endParaRPr lang="en-US" sz="2600" spc="-38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58" y="102870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Larissa">
  <a:themeElements>
    <a:clrScheme name="Benutzerdefiniert 1">
      <a:dk1>
        <a:srgbClr val="F2F2F2"/>
      </a:dk1>
      <a:lt1>
        <a:srgbClr val="FFFFFF"/>
      </a:lt1>
      <a:dk2>
        <a:srgbClr val="000000"/>
      </a:dk2>
      <a:lt2>
        <a:srgbClr val="808080"/>
      </a:lt2>
      <a:accent1>
        <a:srgbClr val="D1FF47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2AD572AFF01447AC15B56491D81CD9" ma:contentTypeVersion="1" ma:contentTypeDescription="Create a new document." ma:contentTypeScope="" ma:versionID="6d29cf168dec7db720d7f30280fd93ee">
  <xsd:schema xmlns:xsd="http://www.w3.org/2001/XMLSchema" xmlns:xs="http://www.w3.org/2001/XMLSchema" xmlns:p="http://schemas.microsoft.com/office/2006/metadata/properties" xmlns:ns2="e1b26cc0-575b-4945-83d0-43d8a079e264" targetNamespace="http://schemas.microsoft.com/office/2006/metadata/properties" ma:root="true" ma:fieldsID="d18e1a8845ba92549c6feaa19d2deb1e" ns2:_="">
    <xsd:import namespace="e1b26cc0-575b-4945-83d0-43d8a079e26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26cc0-575b-4945-83d0-43d8a079e26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5D2A1-E88A-4A17-84C5-68690717D5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3273D2-4088-4AC4-A1CB-049E7A61CA83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1b26cc0-575b-4945-83d0-43d8a079e264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41F050-131F-4569-BFB5-CAFC8687C2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b26cc0-575b-4945-83d0-43d8a079e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683</Words>
  <Application>Microsoft Office PowerPoint</Application>
  <PresentationFormat>Widescreen</PresentationFormat>
  <Paragraphs>323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Segoe UI</vt:lpstr>
      <vt:lpstr>Segoe UI Light</vt:lpstr>
      <vt:lpstr>Wingdings</vt:lpstr>
      <vt:lpstr>Larissa</vt:lpstr>
      <vt:lpstr>Content_2</vt:lpstr>
      <vt:lpstr>4_Office Theme</vt:lpstr>
      <vt:lpstr>IoT Hackathon Berlin</vt:lpstr>
      <vt:lpstr>How do you define IoT?</vt:lpstr>
      <vt:lpstr>PowerPoint Presentation</vt:lpstr>
      <vt:lpstr>PowerPoint Presentation</vt:lpstr>
      <vt:lpstr>Manufacturing Demo</vt:lpstr>
      <vt:lpstr>PowerPoint Presentation</vt:lpstr>
      <vt:lpstr>Similarities?</vt:lpstr>
      <vt:lpstr>PowerPoint Presentation</vt:lpstr>
      <vt:lpstr>MS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There‘s still a challenge!</vt:lpstr>
      <vt:lpstr>PowerPoint Presentation</vt:lpstr>
      <vt:lpstr>PowerPoint Presentation</vt:lpstr>
      <vt:lpstr>PowerPoint Presentation</vt:lpstr>
      <vt:lpstr>PowerPoint Presentation</vt:lpstr>
      <vt:lpstr>Services – Service Bus / Event Hub</vt:lpstr>
      <vt:lpstr>PowerPoint Presentation</vt:lpstr>
      <vt:lpstr>PowerPoint Presentation</vt:lpstr>
      <vt:lpstr>PowerPoint Presentation</vt:lpstr>
      <vt:lpstr>One thing left ….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KernchenM</dc:creator>
  <cp:lastModifiedBy>Robert Eichenseer</cp:lastModifiedBy>
  <cp:revision>181</cp:revision>
  <dcterms:created xsi:type="dcterms:W3CDTF">2012-11-09T10:33:36Z</dcterms:created>
  <dcterms:modified xsi:type="dcterms:W3CDTF">2014-11-12T15:58:32Z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0x010100EA2AD572AFF01447AC15B56491D81CD9</vt:lpwstr>
  </property>
</Properties>
</file>